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555" r:id="rId3"/>
    <p:sldId id="557" r:id="rId4"/>
    <p:sldId id="530" r:id="rId5"/>
    <p:sldId id="558" r:id="rId6"/>
    <p:sldId id="565" r:id="rId7"/>
    <p:sldId id="541" r:id="rId8"/>
    <p:sldId id="542" r:id="rId9"/>
    <p:sldId id="551" r:id="rId10"/>
    <p:sldId id="566" r:id="rId11"/>
    <p:sldId id="567" r:id="rId12"/>
    <p:sldId id="546" r:id="rId13"/>
    <p:sldId id="561" r:id="rId14"/>
    <p:sldId id="568" r:id="rId15"/>
    <p:sldId id="569" r:id="rId16"/>
    <p:sldId id="549" r:id="rId17"/>
    <p:sldId id="563" r:id="rId18"/>
    <p:sldId id="571" r:id="rId19"/>
    <p:sldId id="570" r:id="rId20"/>
    <p:sldId id="554" r:id="rId21"/>
    <p:sldId id="572" r:id="rId22"/>
    <p:sldId id="573" r:id="rId23"/>
    <p:sldId id="576" r:id="rId24"/>
    <p:sldId id="574" r:id="rId25"/>
    <p:sldId id="575" r:id="rId26"/>
    <p:sldId id="577" r:id="rId27"/>
    <p:sldId id="582" r:id="rId28"/>
    <p:sldId id="579" r:id="rId29"/>
    <p:sldId id="581" r:id="rId30"/>
    <p:sldId id="474" r:id="rId31"/>
    <p:sldId id="497" r:id="rId32"/>
    <p:sldId id="545" r:id="rId33"/>
    <p:sldId id="533" r:id="rId34"/>
    <p:sldId id="517" r:id="rId35"/>
    <p:sldId id="519" r:id="rId36"/>
    <p:sldId id="520" r:id="rId37"/>
    <p:sldId id="536" r:id="rId38"/>
    <p:sldId id="552" r:id="rId39"/>
    <p:sldId id="583" r:id="rId40"/>
    <p:sldId id="507" r:id="rId41"/>
    <p:sldId id="578" r:id="rId42"/>
    <p:sldId id="400" r:id="rId43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66"/>
    <a:srgbClr val="FF9999"/>
    <a:srgbClr val="FF3300"/>
    <a:srgbClr val="CC00FF"/>
    <a:srgbClr val="969696"/>
    <a:srgbClr val="C0C0C0"/>
    <a:srgbClr val="898E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9" autoAdjust="0"/>
    <p:restoredTop sz="75089" autoAdjust="0"/>
  </p:normalViewPr>
  <p:slideViewPr>
    <p:cSldViewPr>
      <p:cViewPr>
        <p:scale>
          <a:sx n="62" d="100"/>
          <a:sy n="62" d="100"/>
        </p:scale>
        <p:origin x="-6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38AD1992-35A2-473A-BC22-824231798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32D895-EE0C-4461-9B64-5EE24BDB8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5FD7F-417D-4755-BA5B-4EB1FB82E62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626EB4-7503-4751-B554-AD4F2CC3349B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807CB4-47AF-4C77-AB0C-1F43774AB470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5195E5-D1F7-4974-9CAC-45D592CD8B4B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1213E5-C320-43D8-B71B-0D2148116215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80BBBE-BF84-455B-B97F-3E0E61980212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A0BB62-04A1-42F7-8F4D-B31D4516EE0A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7476C2-16AD-4BCA-A7CC-CBB228A788FE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6E25C6-6E33-4B94-AC48-83BDC81FC70D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Mention multi-tagging?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3929E8-9BA7-4E7A-B497-139577ECD276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365F81-43BA-4DA9-880D-DD51462BB93C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E682F2-7938-4BBB-92B7-66FD65366851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8FB746-3933-4268-8B43-08D37F7D01B0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0D43F6-2D64-40C5-B4BE-4831C6640290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3ABD12-62CC-4360-B422-674D1D64D33E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55228F-4FA6-4C8D-AF1D-6CE049C88816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5E9A6E-6A4B-4440-AC45-A5639665DB17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C37164-3C4F-4295-989A-0BD6A2C17988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1C4C78-268D-4072-9F41-A45C23A154EF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20C924-A08F-4088-A2F9-9901FD9E74C3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402576-2460-4F3E-9D7F-87EAE6CFB6FF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485CDC-9D3C-49BE-BB29-23E17F51E3D9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E30FA1-90F8-4ED8-A038-82303662BC6B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47073-70AF-47BF-88C3-14B7AA22854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44170D-219B-4BEE-8B24-3990DDC9274C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3DF343-C7CF-41C7-9BA1-86C6D88FAC09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A13C78-CC85-4C77-BE33-EFD1932F53B1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892699-4EF1-435D-87A9-18FB0980737B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2388BC-DEE8-414C-B3D8-29E454647D75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F6CD71-E51A-462D-9A44-8C45EF01F095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3417B9-BB9F-48F9-A132-363BCD5FD3CD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012F58-ACBD-44C9-A715-BF7E11A60B4E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1C4C78-268D-4072-9F41-A45C23A154EF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BBDF2-FFCB-49A0-B391-468B5E38FAF2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6784D2-FC79-4897-A9E1-4E97A9BDE77D}" type="slidenum">
              <a:rPr lang="en-US" sz="1200"/>
              <a:pPr algn="r"/>
              <a:t>41</a:t>
            </a:fld>
            <a:endParaRPr lang="en-US" sz="120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4BC20-8A08-4411-99E2-F007674DCC2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NOTE: DHS Privacy Impact Assessment comment “removes risk of cloning” was in regards to Passcard (which uses same RFID technology as EDL)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8D101B-AC11-4BB0-A923-5469BD4C8A61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8A5763-BCD2-477C-B1DB-190BDFCC1F32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6BFE05-9CE2-463B-A4CC-9E50B79C9B15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299DD3-820B-4A5F-85D3-7624CE247B75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A5E3BA-24A1-4BEA-8E4B-2F9CABD69FFB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90750" cy="6430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419850" cy="6430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038600"/>
            <a:ext cx="43053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6" descr="title-bar-purpl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5638800" y="3810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i="1">
                <a:solidFill>
                  <a:schemeClr val="bg1"/>
                </a:solidFill>
              </a:rPr>
              <a:t>http://rfid.cs.washington.edu/</a:t>
            </a:r>
            <a:endParaRPr lang="en-US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23B1C"/>
        </a:buClr>
        <a:buSzPct val="13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jpe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jpeg"/><Relationship Id="rId1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30" descr="title-bar-main-pur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845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" name="Group 35"/>
          <p:cNvGrpSpPr>
            <a:grpSpLocks/>
          </p:cNvGrpSpPr>
          <p:nvPr/>
        </p:nvGrpSpPr>
        <p:grpSpPr bwMode="auto">
          <a:xfrm>
            <a:off x="0" y="304800"/>
            <a:ext cx="9144000" cy="3505200"/>
            <a:chOff x="0" y="374"/>
            <a:chExt cx="5760" cy="2208"/>
          </a:xfrm>
        </p:grpSpPr>
        <p:pic>
          <p:nvPicPr>
            <p:cNvPr id="2054" name="Picture 31" descr="tit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"/>
              <a:ext cx="5760" cy="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33"/>
            <p:cNvSpPr>
              <a:spLocks noChangeArrowheads="1"/>
            </p:cNvSpPr>
            <p:nvPr/>
          </p:nvSpPr>
          <p:spPr bwMode="auto">
            <a:xfrm>
              <a:off x="336" y="374"/>
              <a:ext cx="4512" cy="4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" name="Rectangle 34"/>
            <p:cNvSpPr>
              <a:spLocks noChangeArrowheads="1"/>
            </p:cNvSpPr>
            <p:nvPr/>
          </p:nvSpPr>
          <p:spPr bwMode="auto">
            <a:xfrm>
              <a:off x="0" y="1862"/>
              <a:ext cx="5760" cy="4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Text Box 21"/>
            <p:cNvSpPr txBox="1">
              <a:spLocks noChangeArrowheads="1"/>
            </p:cNvSpPr>
            <p:nvPr/>
          </p:nvSpPr>
          <p:spPr bwMode="auto">
            <a:xfrm>
              <a:off x="0" y="374"/>
              <a:ext cx="5760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400">
                  <a:latin typeface="Eras Bold ITC" pitchFamily="34" charset="0"/>
                </a:rPr>
                <a:t>The RFID Ecosystem Project</a:t>
              </a:r>
              <a:r>
                <a:rPr lang="en-US" sz="3200">
                  <a:latin typeface="Eras Demi ITC" pitchFamily="34" charset="0"/>
                </a:rPr>
                <a:t/>
              </a:r>
              <a:br>
                <a:rPr lang="en-US" sz="3200">
                  <a:latin typeface="Eras Demi ITC" pitchFamily="34" charset="0"/>
                </a:rPr>
              </a:br>
              <a:r>
                <a:rPr lang="en-US" sz="2000">
                  <a:latin typeface="Eras Demi ITC" pitchFamily="34" charset="0"/>
                </a:rPr>
                <a:t/>
              </a:r>
              <a:br>
                <a:rPr lang="en-US" sz="2000">
                  <a:latin typeface="Eras Demi ITC" pitchFamily="34" charset="0"/>
                </a:rPr>
              </a:br>
              <a:r>
                <a:rPr lang="en-US" sz="2000">
                  <a:latin typeface="Eras Demi ITC" pitchFamily="34" charset="0"/>
                </a:rPr>
                <a:t/>
              </a:r>
              <a:br>
                <a:rPr lang="en-US" sz="2000">
                  <a:latin typeface="Eras Demi ITC" pitchFamily="34" charset="0"/>
                </a:rPr>
              </a:br>
              <a:r>
                <a:rPr lang="en-US" sz="2000">
                  <a:latin typeface="Eras Demi ITC" pitchFamily="34" charset="0"/>
                </a:rPr>
                <a:t/>
              </a:r>
              <a:br>
                <a:rPr lang="en-US" sz="2000">
                  <a:latin typeface="Eras Demi ITC" pitchFamily="34" charset="0"/>
                </a:rPr>
              </a:br>
              <a:endParaRPr lang="en-US" sz="2000">
                <a:latin typeface="Eras Demi ITC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sz="2000">
                <a:latin typeface="Eras Demi ITC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3200">
                  <a:latin typeface="Eras Demi ITC" pitchFamily="34" charset="0"/>
                </a:rPr>
                <a:t>Longitudinal Study of a Building-Scale</a:t>
              </a:r>
              <a:br>
                <a:rPr lang="en-US" sz="3200">
                  <a:latin typeface="Eras Demi ITC" pitchFamily="34" charset="0"/>
                </a:rPr>
              </a:br>
              <a:r>
                <a:rPr lang="en-US" sz="3200">
                  <a:latin typeface="Eras Demi ITC" pitchFamily="34" charset="0"/>
                </a:rPr>
                <a:t>RFID Ecosystem</a:t>
              </a:r>
            </a:p>
          </p:txBody>
        </p:sp>
      </p:grp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0" y="4191000"/>
            <a:ext cx="91440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Eras Demi ITC" pitchFamily="34" charset="0"/>
              </a:rPr>
              <a:t>Evan Welbourne</a:t>
            </a:r>
            <a:br>
              <a:rPr lang="en-US" sz="2400">
                <a:latin typeface="Eras Demi ITC" pitchFamily="34" charset="0"/>
              </a:rPr>
            </a:br>
            <a:r>
              <a:rPr lang="en-US">
                <a:latin typeface="Eras Demi ITC" pitchFamily="34" charset="0"/>
              </a:rPr>
              <a:t>with</a:t>
            </a:r>
            <a:br>
              <a:rPr lang="en-US">
                <a:latin typeface="Eras Demi ITC" pitchFamily="34" charset="0"/>
              </a:rPr>
            </a:br>
            <a:r>
              <a:rPr lang="en-US" sz="2000">
                <a:latin typeface="Eras Demi ITC" pitchFamily="34" charset="0"/>
              </a:rPr>
              <a:t>Karl Koscher, Emad Soroush, Magdalena Balazinska, Gaetano Borriello</a:t>
            </a:r>
            <a:r>
              <a:rPr lang="en-US" sz="900">
                <a:latin typeface="Eras Demi ITC" pitchFamily="34" charset="0"/>
              </a:rPr>
              <a:t/>
            </a:r>
            <a:br>
              <a:rPr lang="en-US" sz="900">
                <a:latin typeface="Eras Demi ITC" pitchFamily="34" charset="0"/>
              </a:rPr>
            </a:br>
            <a:endParaRPr lang="en-US" sz="900">
              <a:latin typeface="Eras Demi IT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Eras Demi ITC" pitchFamily="34" charset="0"/>
              </a:rPr>
              <a:t>University of Washington, CSE</a:t>
            </a:r>
            <a:br>
              <a:rPr lang="en-US" sz="2400" b="1">
                <a:solidFill>
                  <a:schemeClr val="bg1"/>
                </a:solidFill>
                <a:latin typeface="Eras Demi ITC" pitchFamily="34" charset="0"/>
              </a:rPr>
            </a:br>
            <a:r>
              <a:rPr lang="en-US" sz="1000">
                <a:latin typeface="Eras Demi ITC" pitchFamily="34" charset="0"/>
              </a:rPr>
              <a:t/>
            </a:r>
            <a:br>
              <a:rPr lang="en-US" sz="1000">
                <a:latin typeface="Eras Demi ITC" pitchFamily="34" charset="0"/>
              </a:rPr>
            </a:br>
            <a:r>
              <a:rPr lang="en-US" sz="1000">
                <a:latin typeface="Eras Demi ITC" pitchFamily="34" charset="0"/>
              </a:rPr>
              <a:t/>
            </a:r>
            <a:br>
              <a:rPr lang="en-US" sz="1000">
                <a:latin typeface="Eras Demi ITC" pitchFamily="34" charset="0"/>
              </a:rPr>
            </a:br>
            <a:r>
              <a:rPr lang="en-US" sz="2000" b="1">
                <a:latin typeface="Eras Demi ITC" pitchFamily="34" charset="0"/>
              </a:rPr>
              <a:t>MobiSys 2009</a:t>
            </a:r>
            <a:r>
              <a:rPr lang="en-US" b="1">
                <a:latin typeface="Eras Demi ITC" pitchFamily="34" charset="0"/>
              </a:rPr>
              <a:t/>
            </a:r>
            <a:br>
              <a:rPr lang="en-US" b="1">
                <a:latin typeface="Eras Demi ITC" pitchFamily="34" charset="0"/>
              </a:rPr>
            </a:br>
            <a:r>
              <a:rPr lang="en-US" b="1">
                <a:latin typeface="Eras Demi ITC" pitchFamily="34" charset="0"/>
              </a:rPr>
              <a:t>June 22, 2009 - Kraków, Poland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Data rates and system load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Tag Performanc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Probabilistic Inference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End-user tag management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Do users accept applications based on passive RFID?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Data rates and system load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i="1" dirty="0"/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Tag Performanc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Probabilistic Inference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End-user tag management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Do users accept applications based on passive RFID?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76200" y="3886200"/>
            <a:ext cx="8991600" cy="28956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5" name="Rectangle 16"/>
          <p:cNvSpPr>
            <a:spLocks noChangeArrowheads="1"/>
          </p:cNvSpPr>
          <p:nvPr/>
        </p:nvSpPr>
        <p:spPr bwMode="auto">
          <a:xfrm>
            <a:off x="304800" y="838200"/>
            <a:ext cx="8534400" cy="914400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Data Rates and System Load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04800" y="9144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Unlike supply chain RFID applications…</a:t>
            </a:r>
            <a:r>
              <a:rPr lang="en-US" sz="800" dirty="0">
                <a:latin typeface="Eras Bold ITC" pitchFamily="34" charset="0"/>
              </a:rPr>
              <a:t/>
            </a:r>
            <a:br>
              <a:rPr lang="en-US" sz="800" dirty="0">
                <a:latin typeface="Eras Bold ITC" pitchFamily="34" charset="0"/>
              </a:rPr>
            </a:br>
            <a:r>
              <a:rPr lang="en-US" sz="2800" b="1" i="1" dirty="0"/>
              <a:t>Amount of data generated is very manageable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28600" y="1828800"/>
            <a:ext cx="861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800" b="1" dirty="0">
                <a:latin typeface="+mn-lt"/>
              </a:rPr>
              <a:t>Total raw data: 53 MB  </a:t>
            </a:r>
            <a:r>
              <a:rPr lang="en-US" sz="2800" b="1" dirty="0">
                <a:latin typeface="+mn-lt"/>
                <a:sym typeface="Wingdings" pitchFamily="2" charset="2"/>
              </a:rPr>
              <a:t>  Compresses to: 1 MB</a:t>
            </a:r>
            <a:endParaRPr lang="en-US" sz="2400" b="1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endParaRPr lang="en-US" sz="1000" b="1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400" b="1" dirty="0">
                <a:latin typeface="+mn-lt"/>
              </a:rPr>
              <a:t>           Peak Rate: 8400 TRE / hour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endParaRPr lang="en-US" sz="1000" b="1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400" b="1" dirty="0">
                <a:latin typeface="+mn-lt"/>
              </a:rPr>
              <a:t>Scale to 1M tags: ~ 100 MB / day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endParaRPr lang="en-US" sz="2800" b="1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04800" y="3962400"/>
            <a:ext cx="861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r>
              <a:rPr lang="en-US" sz="2800" b="1"/>
              <a:t>Explanation:</a:t>
            </a:r>
            <a:br>
              <a:rPr lang="en-US" sz="2800" b="1"/>
            </a:br>
            <a:endParaRPr lang="en-US" sz="8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Fewer tags than in the supply chain</a:t>
            </a:r>
            <a:br>
              <a:rPr lang="en-US" sz="2600" b="1"/>
            </a:br>
            <a:endParaRPr lang="en-US" sz="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No antennas inside offices</a:t>
            </a:r>
            <a:br>
              <a:rPr lang="en-US" sz="2600" b="1"/>
            </a:br>
            <a:endParaRPr lang="en-US" sz="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Many tagged objects never move</a:t>
            </a:r>
            <a:br>
              <a:rPr lang="en-US" sz="2600" b="1"/>
            </a:br>
            <a:endParaRPr lang="en-US" sz="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Supply chain numbers may not be compressed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 descr="C:\Documents and Settings\evan\Desktop\MobiSys\MobiSys\images\data-rate-by-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2257425"/>
            <a:ext cx="8753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Data Rates and System Load</a:t>
            </a:r>
          </a:p>
        </p:txBody>
      </p:sp>
      <p:sp>
        <p:nvSpPr>
          <p:cNvPr id="14340" name="Rectangle 20"/>
          <p:cNvSpPr>
            <a:spLocks noChangeArrowheads="1"/>
          </p:cNvSpPr>
          <p:nvPr/>
        </p:nvSpPr>
        <p:spPr bwMode="auto">
          <a:xfrm>
            <a:off x="304800" y="838200"/>
            <a:ext cx="8534400" cy="914400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04800" y="9144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Like similar studies in wireless mobility…</a:t>
            </a:r>
            <a:r>
              <a:rPr lang="en-US" sz="800" dirty="0">
                <a:latin typeface="Eras Bold ITC" pitchFamily="34" charset="0"/>
              </a:rPr>
              <a:t/>
            </a:r>
            <a:br>
              <a:rPr lang="en-US" sz="800" dirty="0">
                <a:latin typeface="Eras Bold ITC" pitchFamily="34" charset="0"/>
              </a:rPr>
            </a:br>
            <a:r>
              <a:rPr lang="en-US" sz="2800" b="1" i="1" dirty="0"/>
              <a:t>Load mirrors patterns of building occupancy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676400" y="1905000"/>
            <a:ext cx="7239000" cy="1828800"/>
            <a:chOff x="1676400" y="1905000"/>
            <a:chExt cx="7239000" cy="1828800"/>
          </a:xfrm>
        </p:grpSpPr>
        <p:sp>
          <p:nvSpPr>
            <p:cNvPr id="14355" name="Line 8"/>
            <p:cNvSpPr>
              <a:spLocks noChangeShapeType="1"/>
            </p:cNvSpPr>
            <p:nvPr/>
          </p:nvSpPr>
          <p:spPr bwMode="auto">
            <a:xfrm>
              <a:off x="2971800" y="2286000"/>
              <a:ext cx="60960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9"/>
            <p:cNvSpPr>
              <a:spLocks noChangeShapeType="1"/>
            </p:cNvSpPr>
            <p:nvPr/>
          </p:nvSpPr>
          <p:spPr bwMode="auto">
            <a:xfrm>
              <a:off x="7772400" y="2286000"/>
              <a:ext cx="60960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Text Box 10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25146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US Veteran’s Holiday</a:t>
              </a:r>
            </a:p>
          </p:txBody>
        </p:sp>
        <p:sp>
          <p:nvSpPr>
            <p:cNvPr id="14358" name="Text Box 11"/>
            <p:cNvSpPr txBox="1">
              <a:spLocks noChangeArrowheads="1"/>
            </p:cNvSpPr>
            <p:nvPr/>
          </p:nvSpPr>
          <p:spPr bwMode="auto">
            <a:xfrm>
              <a:off x="5867400" y="1905000"/>
              <a:ext cx="30480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US Thanksgiving Holiday</a:t>
              </a:r>
            </a:p>
          </p:txBody>
        </p:sp>
      </p:grpSp>
      <p:sp>
        <p:nvSpPr>
          <p:cNvPr id="14343" name="Rectangle 26"/>
          <p:cNvSpPr>
            <a:spLocks noChangeArrowheads="1"/>
          </p:cNvSpPr>
          <p:nvPr/>
        </p:nvSpPr>
        <p:spPr bwMode="auto">
          <a:xfrm>
            <a:off x="4114800" y="4419600"/>
            <a:ext cx="12954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191000" y="2895600"/>
            <a:ext cx="3429000" cy="2046288"/>
            <a:chOff x="5486400" y="3048000"/>
            <a:chExt cx="3429000" cy="2045732"/>
          </a:xfrm>
        </p:grpSpPr>
        <p:sp>
          <p:nvSpPr>
            <p:cNvPr id="14353" name="Line 8"/>
            <p:cNvSpPr>
              <a:spLocks noChangeShapeType="1"/>
            </p:cNvSpPr>
            <p:nvPr/>
          </p:nvSpPr>
          <p:spPr bwMode="auto">
            <a:xfrm flipV="1">
              <a:off x="7162800" y="3048000"/>
              <a:ext cx="45719" cy="1676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Text Box 11"/>
            <p:cNvSpPr txBox="1">
              <a:spLocks noChangeArrowheads="1"/>
            </p:cNvSpPr>
            <p:nvPr/>
          </p:nvSpPr>
          <p:spPr bwMode="auto">
            <a:xfrm>
              <a:off x="5486400" y="4724400"/>
              <a:ext cx="34290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Major Undergrad Project Due</a:t>
              </a: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76200" y="5105400"/>
            <a:ext cx="8991600" cy="1676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28600" y="518160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r>
              <a:rPr lang="en-US" sz="2800" b="1"/>
              <a:t>Implications:</a:t>
            </a:r>
            <a:br>
              <a:rPr lang="en-US" sz="2800" b="1"/>
            </a:br>
            <a:endParaRPr lang="en-US" sz="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Makes sense to allocate more resources to hot spots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Predictable off-peak times for batch processing</a:t>
            </a:r>
            <a:endParaRPr lang="en-US" sz="400" b="1"/>
          </a:p>
        </p:txBody>
      </p:sp>
      <p:pic>
        <p:nvPicPr>
          <p:cNvPr id="114694" name="Picture 6" descr="C:\Documents and Settings\evan\Desktop\MobiSys\MobiSys\images\third-floor-overla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176463"/>
            <a:ext cx="4638675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52400" y="205740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“Hot spot” antennas:</a:t>
            </a:r>
          </a:p>
          <a:p>
            <a:pPr marL="568325" lvl="1" indent="-284163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Outside research lab</a:t>
            </a:r>
          </a:p>
          <a:p>
            <a:pPr marL="568325" lvl="1" indent="-284163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Outside student store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5181600" y="4191000"/>
            <a:ext cx="914400" cy="304800"/>
          </a:xfrm>
          <a:prstGeom prst="straightConnector1">
            <a:avLst/>
          </a:prstGeom>
          <a:noFill/>
          <a:ln w="12700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7543800" y="3886200"/>
            <a:ext cx="914400" cy="381000"/>
          </a:xfrm>
          <a:prstGeom prst="straightConnector1">
            <a:avLst/>
          </a:prstGeom>
          <a:noFill/>
          <a:ln w="12700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" name="Freeform 39"/>
          <p:cNvSpPr>
            <a:spLocks noChangeArrowheads="1"/>
          </p:cNvSpPr>
          <p:nvPr/>
        </p:nvSpPr>
        <p:spPr bwMode="auto">
          <a:xfrm>
            <a:off x="5505450" y="4962525"/>
            <a:ext cx="790575" cy="485775"/>
          </a:xfrm>
          <a:custGeom>
            <a:avLst/>
            <a:gdLst>
              <a:gd name="T0" fmla="*/ 0 w 790575"/>
              <a:gd name="T1" fmla="*/ 9525 h 485775"/>
              <a:gd name="T2" fmla="*/ 0 w 790575"/>
              <a:gd name="T3" fmla="*/ 485775 h 485775"/>
              <a:gd name="T4" fmla="*/ 790575 w 790575"/>
              <a:gd name="T5" fmla="*/ 485775 h 485775"/>
              <a:gd name="T6" fmla="*/ 790575 w 790575"/>
              <a:gd name="T7" fmla="*/ 0 h 485775"/>
              <a:gd name="T8" fmla="*/ 733425 w 790575"/>
              <a:gd name="T9" fmla="*/ 9525 h 485775"/>
              <a:gd name="T10" fmla="*/ 733425 w 790575"/>
              <a:gd name="T11" fmla="*/ 114300 h 485775"/>
              <a:gd name="T12" fmla="*/ 647700 w 790575"/>
              <a:gd name="T13" fmla="*/ 114300 h 485775"/>
              <a:gd name="T14" fmla="*/ 647700 w 790575"/>
              <a:gd name="T15" fmla="*/ 0 h 485775"/>
              <a:gd name="T16" fmla="*/ 0 w 790575"/>
              <a:gd name="T17" fmla="*/ 9525 h 4857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0575"/>
              <a:gd name="T28" fmla="*/ 0 h 485775"/>
              <a:gd name="T29" fmla="*/ 790575 w 790575"/>
              <a:gd name="T30" fmla="*/ 485775 h 4857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0575" h="485775">
                <a:moveTo>
                  <a:pt x="0" y="9525"/>
                </a:moveTo>
                <a:lnTo>
                  <a:pt x="0" y="485775"/>
                </a:lnTo>
                <a:lnTo>
                  <a:pt x="790575" y="485775"/>
                </a:lnTo>
                <a:lnTo>
                  <a:pt x="790575" y="0"/>
                </a:lnTo>
                <a:lnTo>
                  <a:pt x="733425" y="9525"/>
                </a:lnTo>
                <a:lnTo>
                  <a:pt x="733425" y="114300"/>
                </a:lnTo>
                <a:lnTo>
                  <a:pt x="647700" y="114300"/>
                </a:lnTo>
                <a:lnTo>
                  <a:pt x="64770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2"/>
          <p:cNvSpPr>
            <a:spLocks noChangeArrowheads="1"/>
          </p:cNvSpPr>
          <p:nvPr/>
        </p:nvSpPr>
        <p:spPr bwMode="auto">
          <a:xfrm>
            <a:off x="8610600" y="3181350"/>
            <a:ext cx="409575" cy="533400"/>
          </a:xfrm>
          <a:custGeom>
            <a:avLst/>
            <a:gdLst>
              <a:gd name="T0" fmla="*/ 0 w 409575"/>
              <a:gd name="T1" fmla="*/ 57150 h 533400"/>
              <a:gd name="T2" fmla="*/ 381000 w 409575"/>
              <a:gd name="T3" fmla="*/ 0 h 533400"/>
              <a:gd name="T4" fmla="*/ 400050 w 409575"/>
              <a:gd name="T5" fmla="*/ 228600 h 533400"/>
              <a:gd name="T6" fmla="*/ 409575 w 409575"/>
              <a:gd name="T7" fmla="*/ 409575 h 533400"/>
              <a:gd name="T8" fmla="*/ 409575 w 409575"/>
              <a:gd name="T9" fmla="*/ 485775 h 533400"/>
              <a:gd name="T10" fmla="*/ 38100 w 409575"/>
              <a:gd name="T11" fmla="*/ 533400 h 533400"/>
              <a:gd name="T12" fmla="*/ 38100 w 409575"/>
              <a:gd name="T13" fmla="*/ 466725 h 533400"/>
              <a:gd name="T14" fmla="*/ 190500 w 409575"/>
              <a:gd name="T15" fmla="*/ 447675 h 533400"/>
              <a:gd name="T16" fmla="*/ 171450 w 409575"/>
              <a:gd name="T17" fmla="*/ 352425 h 533400"/>
              <a:gd name="T18" fmla="*/ 19050 w 409575"/>
              <a:gd name="T19" fmla="*/ 381000 h 533400"/>
              <a:gd name="T20" fmla="*/ 0 w 409575"/>
              <a:gd name="T21" fmla="*/ 57150 h 5334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9575"/>
              <a:gd name="T34" fmla="*/ 0 h 533400"/>
              <a:gd name="T35" fmla="*/ 409575 w 409575"/>
              <a:gd name="T36" fmla="*/ 533400 h 5334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9575" h="533400">
                <a:moveTo>
                  <a:pt x="0" y="57150"/>
                </a:moveTo>
                <a:lnTo>
                  <a:pt x="381000" y="0"/>
                </a:lnTo>
                <a:lnTo>
                  <a:pt x="400050" y="228600"/>
                </a:lnTo>
                <a:lnTo>
                  <a:pt x="409575" y="409575"/>
                </a:lnTo>
                <a:lnTo>
                  <a:pt x="409575" y="485775"/>
                </a:lnTo>
                <a:lnTo>
                  <a:pt x="38100" y="533400"/>
                </a:lnTo>
                <a:lnTo>
                  <a:pt x="38100" y="466725"/>
                </a:lnTo>
                <a:lnTo>
                  <a:pt x="190500" y="447675"/>
                </a:lnTo>
                <a:lnTo>
                  <a:pt x="171450" y="352425"/>
                </a:lnTo>
                <a:lnTo>
                  <a:pt x="19050" y="38100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build="allAtOnce"/>
      <p:bldP spid="40" grpId="0" animBg="1"/>
      <p:bldP spid="40" grpId="1" animBg="1"/>
      <p:bldP spid="43" grpId="0" animBg="1"/>
      <p:bldP spid="4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Data rates and system load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i="1" dirty="0"/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Tag Performanc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Probabilistic Inference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End-user tag management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Do users accept applications based on passive RFID?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Data rates and system load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Tag Performanc</a:t>
            </a:r>
            <a:r>
              <a:rPr lang="en-US" sz="2600" b="1" dirty="0"/>
              <a:t>e</a:t>
            </a:r>
            <a:br>
              <a:rPr lang="en-US" sz="2600" b="1" dirty="0"/>
            </a:br>
            <a:r>
              <a:rPr lang="en-US" sz="2600" i="1" dirty="0"/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Probabilistic Inference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End-user tag management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Do users accept applications based on passive RFID?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2600" b="1"/>
              <a:t>1358 web-surveys collected ground truth location data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2600" b="1"/>
              <a:t/>
            </a:r>
            <a:br>
              <a:rPr lang="en-US" sz="2600" b="1"/>
            </a:br>
            <a:endParaRPr lang="en-US" b="1"/>
          </a:p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2600" b="1"/>
              <a:t>We compute </a:t>
            </a:r>
            <a:r>
              <a:rPr lang="en-US" sz="2600" b="1" i="1" u="sng"/>
              <a:t>Detection-Rate</a:t>
            </a:r>
            <a:r>
              <a:rPr lang="en-US" sz="2600" b="1"/>
              <a:t>:</a:t>
            </a:r>
          </a:p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2600" b="1" i="1"/>
              <a:t>Probability that a tag is detected by a nearby antenna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Tag Performance</a:t>
            </a:r>
          </a:p>
        </p:txBody>
      </p:sp>
      <p:pic>
        <p:nvPicPr>
          <p:cNvPr id="17412" name="Picture 9" descr="C:\Documents and Settings\evan\Desktop\MobiSys\MobiSys\images\surv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00175"/>
            <a:ext cx="6858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152400" y="18288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2600" b="1"/>
              <a:t> Key Factors: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Tag Performance</a:t>
            </a:r>
          </a:p>
        </p:txBody>
      </p:sp>
      <p:pic>
        <p:nvPicPr>
          <p:cNvPr id="18436" name="Picture 11" descr="detection-r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97113"/>
            <a:ext cx="82296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304800" y="838200"/>
            <a:ext cx="8534400" cy="914400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04800" y="9144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Compared to performance in controlled laboratory studies…</a:t>
            </a:r>
            <a:r>
              <a:rPr lang="en-US" sz="800" dirty="0">
                <a:latin typeface="Eras Bold ITC" pitchFamily="34" charset="0"/>
              </a:rPr>
              <a:t/>
            </a:r>
            <a:br>
              <a:rPr lang="en-US" sz="800" dirty="0">
                <a:latin typeface="Eras Bold ITC" pitchFamily="34" charset="0"/>
              </a:rPr>
            </a:br>
            <a:r>
              <a:rPr lang="en-US" sz="2800" b="1" i="1" dirty="0"/>
              <a:t>Performance was significantly worse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09800" y="18288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2600" b="1"/>
              <a:t> 1) Tag design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495800" y="18288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2600" b="1"/>
              <a:t> 2) Object type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2400" y="5105400"/>
            <a:ext cx="3733800" cy="1447800"/>
            <a:chOff x="152400" y="5105400"/>
            <a:chExt cx="3733800" cy="1447800"/>
          </a:xfrm>
        </p:grpSpPr>
        <p:cxnSp>
          <p:nvCxnSpPr>
            <p:cNvPr id="18462" name="Straight Arrow Connector 16"/>
            <p:cNvCxnSpPr>
              <a:cxnSpLocks noChangeShapeType="1"/>
              <a:stCxn id="18463" idx="0"/>
            </p:cNvCxnSpPr>
            <p:nvPr/>
          </p:nvCxnSpPr>
          <p:spPr bwMode="auto">
            <a:xfrm rot="5400000" flipH="1" flipV="1">
              <a:off x="2495550" y="4629150"/>
              <a:ext cx="533400" cy="14859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18463" name="Rectangle 2"/>
            <p:cNvSpPr>
              <a:spLocks noChangeArrowheads="1"/>
            </p:cNvSpPr>
            <p:nvPr/>
          </p:nvSpPr>
          <p:spPr bwMode="auto">
            <a:xfrm>
              <a:off x="152400" y="5638800"/>
              <a:ext cx="3733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523B1C"/>
                </a:buClr>
                <a:buSzPct val="115000"/>
              </a:pPr>
              <a:r>
                <a:rPr lang="en-US" sz="2600" b="1"/>
                <a:t> </a:t>
              </a:r>
              <a:r>
                <a:rPr lang="en-US" sz="2000" b="1"/>
                <a:t>ex: wallet, purse, keys</a:t>
              </a:r>
            </a:p>
            <a:p>
              <a:pPr marL="342900" indent="-342900">
                <a:spcBef>
                  <a:spcPct val="20000"/>
                </a:spcBef>
                <a:buClr>
                  <a:srgbClr val="523B1C"/>
                </a:buClr>
                <a:buSzPct val="115000"/>
              </a:pPr>
              <a:r>
                <a:rPr lang="en-US" sz="2000" b="1"/>
                <a:t>More RF-absorbent</a:t>
              </a:r>
            </a:p>
            <a:p>
              <a:pPr marL="342900" indent="-342900">
                <a:spcBef>
                  <a:spcPct val="20000"/>
                </a:spcBef>
                <a:buClr>
                  <a:srgbClr val="523B1C"/>
                </a:buClr>
                <a:buSzPct val="115000"/>
              </a:pPr>
              <a:r>
                <a:rPr lang="en-US" sz="2000" b="1"/>
                <a:t>Tags held tight against body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495800" y="5181600"/>
            <a:ext cx="4648200" cy="1447800"/>
            <a:chOff x="4495800" y="5181600"/>
            <a:chExt cx="4648200" cy="1447800"/>
          </a:xfrm>
        </p:grpSpPr>
        <p:cxnSp>
          <p:nvCxnSpPr>
            <p:cNvPr id="18460" name="Straight Arrow Connector 27"/>
            <p:cNvCxnSpPr>
              <a:cxnSpLocks noChangeShapeType="1"/>
            </p:cNvCxnSpPr>
            <p:nvPr/>
          </p:nvCxnSpPr>
          <p:spPr bwMode="auto">
            <a:xfrm rot="10800000">
              <a:off x="6019800" y="5181600"/>
              <a:ext cx="1143000" cy="4572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18461" name="Rectangle 2"/>
            <p:cNvSpPr>
              <a:spLocks noChangeArrowheads="1"/>
            </p:cNvSpPr>
            <p:nvPr/>
          </p:nvSpPr>
          <p:spPr bwMode="auto">
            <a:xfrm>
              <a:off x="4495800" y="5638800"/>
              <a:ext cx="4648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523B1C"/>
                </a:buClr>
                <a:buSzPct val="115000"/>
              </a:pPr>
              <a:r>
                <a:rPr lang="en-US" sz="2000" b="1"/>
                <a:t>ex: bag, hat, helmet, jacket</a:t>
              </a:r>
            </a:p>
            <a:p>
              <a:pPr marL="342900" indent="-342900">
                <a:spcBef>
                  <a:spcPct val="20000"/>
                </a:spcBef>
                <a:buClr>
                  <a:srgbClr val="523B1C"/>
                </a:buClr>
                <a:buSzPct val="115000"/>
              </a:pPr>
              <a:r>
                <a:rPr lang="en-US" sz="2000" b="1"/>
                <a:t>Less RF-absorbent</a:t>
              </a:r>
            </a:p>
            <a:p>
              <a:pPr marL="342900" indent="-342900">
                <a:spcBef>
                  <a:spcPct val="20000"/>
                </a:spcBef>
                <a:buClr>
                  <a:srgbClr val="523B1C"/>
                </a:buClr>
                <a:buSzPct val="115000"/>
              </a:pPr>
              <a:r>
                <a:rPr lang="en-US" sz="2000" b="1"/>
                <a:t>Tags more separated from body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57200" y="5257800"/>
            <a:ext cx="8610600" cy="1600200"/>
            <a:chOff x="457200" y="5334000"/>
            <a:chExt cx="8610600" cy="1600200"/>
          </a:xfrm>
        </p:grpSpPr>
        <p:sp>
          <p:nvSpPr>
            <p:cNvPr id="18458" name="Rectangle 2"/>
            <p:cNvSpPr>
              <a:spLocks noChangeArrowheads="1"/>
            </p:cNvSpPr>
            <p:nvPr/>
          </p:nvSpPr>
          <p:spPr bwMode="auto">
            <a:xfrm>
              <a:off x="457200" y="5638800"/>
              <a:ext cx="86106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523B1C"/>
                </a:buClr>
                <a:buSzPct val="115000"/>
              </a:pPr>
              <a:r>
                <a:rPr lang="en-US" sz="2600" b="1"/>
                <a:t> High variance:</a:t>
              </a:r>
              <a:br>
                <a:rPr lang="en-US" sz="2600" b="1"/>
              </a:br>
              <a:r>
                <a:rPr lang="en-US" sz="2600" b="1"/>
                <a:t>Differences in tag mounting</a:t>
              </a:r>
              <a:br>
                <a:rPr lang="en-US" sz="2600" b="1"/>
              </a:br>
              <a:r>
                <a:rPr lang="en-US" sz="2000" b="1"/>
                <a:t>(Also slight differences in material composition)</a:t>
              </a:r>
            </a:p>
          </p:txBody>
        </p:sp>
        <p:sp>
          <p:nvSpPr>
            <p:cNvPr id="18459" name="Right Brace 44"/>
            <p:cNvSpPr>
              <a:spLocks/>
            </p:cNvSpPr>
            <p:nvPr/>
          </p:nvSpPr>
          <p:spPr bwMode="auto">
            <a:xfrm rot="5400000">
              <a:off x="4610100" y="4152900"/>
              <a:ext cx="304800" cy="2667000"/>
            </a:xfrm>
            <a:prstGeom prst="rightBrace">
              <a:avLst>
                <a:gd name="adj1" fmla="val 8345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0" y="4953000"/>
            <a:ext cx="9144000" cy="1828800"/>
            <a:chOff x="0" y="7537450"/>
            <a:chExt cx="9144000" cy="1676400"/>
          </a:xfrm>
        </p:grpSpPr>
        <p:sp>
          <p:nvSpPr>
            <p:cNvPr id="18456" name="Rectangle 56"/>
            <p:cNvSpPr>
              <a:spLocks noChangeArrowheads="1"/>
            </p:cNvSpPr>
            <p:nvPr/>
          </p:nvSpPr>
          <p:spPr bwMode="auto">
            <a:xfrm>
              <a:off x="0" y="7537450"/>
              <a:ext cx="9144000" cy="1676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76200" y="7537450"/>
              <a:ext cx="8991600" cy="1676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4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381000" y="49530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r>
              <a:rPr lang="en-US" sz="2600" b="1"/>
              <a:t>Implications:</a:t>
            </a:r>
            <a:endParaRPr lang="en-US" sz="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Must cope with high uncertainty in raw data</a:t>
            </a:r>
            <a:endParaRPr lang="en-US" sz="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Performance engineering opportunities:</a:t>
            </a: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6858000" y="18288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2600" b="1"/>
              <a:t> 3) Mounting</a:t>
            </a: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52400" y="5181600"/>
            <a:ext cx="4800600" cy="762000"/>
            <a:chOff x="1126913" y="5105399"/>
            <a:chExt cx="7031990" cy="762001"/>
          </a:xfrm>
        </p:grpSpPr>
        <p:sp>
          <p:nvSpPr>
            <p:cNvPr id="18454" name="Rectangle 2"/>
            <p:cNvSpPr>
              <a:spLocks noChangeArrowheads="1"/>
            </p:cNvSpPr>
            <p:nvPr/>
          </p:nvSpPr>
          <p:spPr bwMode="auto">
            <a:xfrm>
              <a:off x="1126913" y="5410200"/>
              <a:ext cx="703199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rgbClr val="523B1C"/>
                </a:buClr>
                <a:buSzPct val="115000"/>
              </a:pPr>
              <a:r>
                <a:rPr lang="en-US" sz="2600" b="1"/>
                <a:t>Larger antennas work better</a:t>
              </a:r>
              <a:endParaRPr lang="en-US" sz="2000" b="1"/>
            </a:p>
          </p:txBody>
        </p:sp>
        <p:sp>
          <p:nvSpPr>
            <p:cNvPr id="18455" name="Right Brace 52"/>
            <p:cNvSpPr>
              <a:spLocks/>
            </p:cNvSpPr>
            <p:nvPr/>
          </p:nvSpPr>
          <p:spPr bwMode="auto">
            <a:xfrm rot="5400000">
              <a:off x="3653365" y="3695135"/>
              <a:ext cx="304802" cy="3125329"/>
            </a:xfrm>
            <a:prstGeom prst="rightBrace">
              <a:avLst>
                <a:gd name="adj1" fmla="val 8355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0" y="5257800"/>
            <a:ext cx="9144000" cy="1371600"/>
            <a:chOff x="0" y="6858000"/>
            <a:chExt cx="9144000" cy="1371600"/>
          </a:xfrm>
        </p:grpSpPr>
        <p:sp>
          <p:nvSpPr>
            <p:cNvPr id="18452" name="Rectangle 2"/>
            <p:cNvSpPr>
              <a:spLocks noChangeArrowheads="1"/>
            </p:cNvSpPr>
            <p:nvPr/>
          </p:nvSpPr>
          <p:spPr bwMode="auto">
            <a:xfrm>
              <a:off x="0" y="723900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523B1C"/>
                </a:buClr>
                <a:buSzPct val="115000"/>
              </a:pPr>
              <a:r>
                <a:rPr lang="en-US" sz="2600" b="1"/>
                <a:t>All lower than detection rate in lab studies</a:t>
              </a:r>
            </a:p>
            <a:p>
              <a:pPr marL="342900" indent="-342900">
                <a:spcBef>
                  <a:spcPct val="20000"/>
                </a:spcBef>
                <a:buClr>
                  <a:srgbClr val="523B1C"/>
                </a:buClr>
                <a:buSzPct val="115000"/>
              </a:pPr>
              <a:r>
                <a:rPr lang="en-US" sz="2400" b="1"/>
                <a:t>Other factors: simultaneous mobile tags, RF interference,…</a:t>
              </a:r>
            </a:p>
          </p:txBody>
        </p:sp>
        <p:sp>
          <p:nvSpPr>
            <p:cNvPr id="18453" name="Right Brace 54"/>
            <p:cNvSpPr>
              <a:spLocks/>
            </p:cNvSpPr>
            <p:nvPr/>
          </p:nvSpPr>
          <p:spPr bwMode="auto">
            <a:xfrm rot="5400000">
              <a:off x="4495800" y="3200400"/>
              <a:ext cx="380999" cy="7696200"/>
            </a:xfrm>
            <a:prstGeom prst="rightBrace">
              <a:avLst>
                <a:gd name="adj1" fmla="val 8323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09600" y="63246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Best design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3048000" y="63246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Better  mounting</a:t>
            </a: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6324600" y="63246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Redundancy*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4" grpId="0"/>
      <p:bldP spid="15" grpId="0"/>
      <p:bldP spid="49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Data rates and system load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Tag Performanc</a:t>
            </a:r>
            <a:r>
              <a:rPr lang="en-US" sz="2600" b="1" dirty="0"/>
              <a:t>e</a:t>
            </a:r>
            <a:br>
              <a:rPr lang="en-US" sz="2600" b="1" dirty="0"/>
            </a:br>
            <a:r>
              <a:rPr lang="en-US" sz="2600" i="1" dirty="0"/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Probabilistic Inference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End-user tag management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Do users accept applications based on passive RFID?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Data rates and system load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Tag Performanc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b="1" dirty="0"/>
              <a:t>Probabilistic Inference</a:t>
            </a:r>
            <a:br>
              <a:rPr lang="en-US" sz="2600" b="1" dirty="0"/>
            </a:br>
            <a:r>
              <a:rPr lang="en-US" sz="2600" i="1" dirty="0"/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End-user tag management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Do users accept applications based on passive RFID?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floor-3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00200" y="-506413"/>
            <a:ext cx="11277600" cy="881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162800" y="762000"/>
            <a:ext cx="1981200" cy="5334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838200" y="152400"/>
            <a:ext cx="9144000" cy="3124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16" descr="title-bar-pur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990600" y="-762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Focus: Pervasive RFID Systems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152400" y="8382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RFID tags on people and objects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Higher-level events are inferred</a:t>
            </a:r>
            <a:endParaRPr lang="en-US" sz="2600" i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endParaRPr lang="en-US" sz="26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2514600"/>
            <a:ext cx="1905000" cy="3505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638800" y="3810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http://rfid.cs.washington.edu/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167950" name="Picture 14" descr="group-person-r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646613"/>
            <a:ext cx="2889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1" name="Picture 15" descr="person-blue-gre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4417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2" name="Picture 16" descr="person-yello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6588" y="45720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3" name="Picture 17" descr="person-blu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6175" y="29083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4" name="Picture 18" descr="person-pin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67425" y="4584700"/>
            <a:ext cx="13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5" name="Picture 19" descr="person-purp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1588" y="47244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6" name="Picture 20" descr="person-re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99188" y="28321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7" name="Picture 21" descr="person-blue-gre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9775" y="46482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8" name="Picture 22" descr="group-person-blu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3000" y="4800600"/>
            <a:ext cx="2889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9" name="Picture 23" descr="group-person-blue-gree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9475" y="4191000"/>
            <a:ext cx="2889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0" name="Picture 24" descr="person-re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53000" y="41148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1" name="Picture 25" descr="person-oran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33600" y="54864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2" name="Picture 26" descr="person-purp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81588" y="54864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3" name="Picture 27" descr="group-person-purpl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24500" y="2254250"/>
            <a:ext cx="266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4" name="Picture 28" descr="group-person-purpl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0" y="2293938"/>
            <a:ext cx="3048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5" name="Picture 29" descr="key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72200" y="3581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6" name="Picture 30" descr="lapto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29200" y="4953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7" name="Picture 31" descr="notebook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48200" y="4724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8" name="Picture 32" descr="teapot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4102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9" name="Picture 33" descr="wallet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953000" y="5638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0" name="Picture 34" descr="backpack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248400" y="2971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1" name="Picture 35" descr="bike-helmet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324600" y="3505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2" name="Picture 36" descr="backpack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00600" y="4953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3" name="Picture 37" descr="key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24600" y="4876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4" name="Picture 38" descr="key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0" y="5638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5" name="Picture 39" descr="notebook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38600" y="4114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6" name="Picture 40" descr="person-purp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41275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7" name="Picture 41" descr="person-oran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9975" y="5041900"/>
            <a:ext cx="149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8" name="Picture 42" descr="person-pin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86038" y="4419600"/>
            <a:ext cx="1571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981200" y="5105400"/>
            <a:ext cx="4343400" cy="457200"/>
            <a:chOff x="864" y="1440"/>
            <a:chExt cx="2736" cy="288"/>
          </a:xfrm>
        </p:grpSpPr>
        <p:pic>
          <p:nvPicPr>
            <p:cNvPr id="3194" name="Picture 44" descr="antenna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324" y="1440"/>
              <a:ext cx="1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95" name="Picture 45" descr="antenna-waves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312" y="14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96" name="Picture 46" descr="antenna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844" y="1449"/>
              <a:ext cx="1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97" name="Picture 47" descr="antenna-waves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832" y="1497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98" name="Picture 48" descr="antenna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316" y="1440"/>
              <a:ext cx="1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99" name="Picture 49" descr="antenna-waves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304" y="14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00" name="Picture 50" descr="antenna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596" y="1449"/>
              <a:ext cx="1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01" name="Picture 51" descr="antenna-waves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584" y="1497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02" name="Picture 52" descr="antenna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876" y="1449"/>
              <a:ext cx="1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03" name="Picture 53" descr="antenna-waves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64" y="1497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6172200" y="5118100"/>
            <a:ext cx="457200" cy="444500"/>
            <a:chOff x="3888" y="3224"/>
            <a:chExt cx="288" cy="280"/>
          </a:xfrm>
        </p:grpSpPr>
        <p:pic>
          <p:nvPicPr>
            <p:cNvPr id="3192" name="Picture 55" descr="person-purpl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83" y="3224"/>
              <a:ext cx="19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93" name="Picture 56" descr="notebook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888" y="3312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806825" y="4267200"/>
            <a:ext cx="612775" cy="609600"/>
            <a:chOff x="2398" y="2688"/>
            <a:chExt cx="386" cy="384"/>
          </a:xfrm>
        </p:grpSpPr>
        <p:pic>
          <p:nvPicPr>
            <p:cNvPr id="3190" name="Picture 58" descr="notebook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496" y="26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91" name="Picture 59" descr="person-purpl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98" y="2792"/>
              <a:ext cx="19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7996" name="Picture 60" descr="radio-waves-blue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867400" y="5181600"/>
            <a:ext cx="381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97" name="Picture 61" descr="radio-waves-blue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181600" y="5180013"/>
            <a:ext cx="381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98" name="Picture 62" descr="radio-waves-blue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343400" y="5180013"/>
            <a:ext cx="381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99" name="Picture 63" descr="ipod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976813" y="4191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105400" y="1371600"/>
            <a:ext cx="3886200" cy="1752600"/>
            <a:chOff x="3216" y="864"/>
            <a:chExt cx="2448" cy="1104"/>
          </a:xfrm>
        </p:grpSpPr>
        <p:sp>
          <p:nvSpPr>
            <p:cNvPr id="3187" name="Line 65"/>
            <p:cNvSpPr>
              <a:spLocks noChangeShapeType="1"/>
            </p:cNvSpPr>
            <p:nvPr/>
          </p:nvSpPr>
          <p:spPr bwMode="auto">
            <a:xfrm flipV="1">
              <a:off x="3216" y="1344"/>
              <a:ext cx="158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Rectangle 66"/>
            <p:cNvSpPr>
              <a:spLocks noChangeArrowheads="1"/>
            </p:cNvSpPr>
            <p:nvPr/>
          </p:nvSpPr>
          <p:spPr bwMode="auto">
            <a:xfrm>
              <a:off x="4752" y="864"/>
              <a:ext cx="912" cy="1104"/>
            </a:xfrm>
            <a:prstGeom prst="rect">
              <a:avLst/>
            </a:prstGeom>
            <a:solidFill>
              <a:srgbClr val="FDFABB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  <p:pic>
          <p:nvPicPr>
            <p:cNvPr id="3189" name="Picture 67" descr="security-app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863" y="960"/>
              <a:ext cx="705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76200" y="4672013"/>
            <a:ext cx="3124200" cy="1195387"/>
            <a:chOff x="48" y="2943"/>
            <a:chExt cx="1968" cy="753"/>
          </a:xfrm>
        </p:grpSpPr>
        <p:sp>
          <p:nvSpPr>
            <p:cNvPr id="3184" name="Line 69"/>
            <p:cNvSpPr>
              <a:spLocks noChangeShapeType="1"/>
            </p:cNvSpPr>
            <p:nvPr/>
          </p:nvSpPr>
          <p:spPr bwMode="auto">
            <a:xfrm flipV="1">
              <a:off x="1104" y="3024"/>
              <a:ext cx="91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Rectangle 70"/>
            <p:cNvSpPr>
              <a:spLocks noChangeArrowheads="1"/>
            </p:cNvSpPr>
            <p:nvPr/>
          </p:nvSpPr>
          <p:spPr bwMode="auto">
            <a:xfrm>
              <a:off x="48" y="2943"/>
              <a:ext cx="1152" cy="753"/>
            </a:xfrm>
            <a:prstGeom prst="rect">
              <a:avLst/>
            </a:prstGeom>
            <a:solidFill>
              <a:srgbClr val="FDFABB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86" name="Picture 71" descr="notify-app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48" y="3021"/>
              <a:ext cx="1152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6400800" y="3505200"/>
            <a:ext cx="2514600" cy="2362200"/>
            <a:chOff x="4032" y="2208"/>
            <a:chExt cx="1584" cy="1488"/>
          </a:xfrm>
        </p:grpSpPr>
        <p:sp>
          <p:nvSpPr>
            <p:cNvPr id="3181" name="Line 73"/>
            <p:cNvSpPr>
              <a:spLocks noChangeShapeType="1"/>
            </p:cNvSpPr>
            <p:nvPr/>
          </p:nvSpPr>
          <p:spPr bwMode="auto">
            <a:xfrm>
              <a:off x="4032" y="2352"/>
              <a:ext cx="86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Rectangle 74"/>
            <p:cNvSpPr>
              <a:spLocks noChangeArrowheads="1"/>
            </p:cNvSpPr>
            <p:nvPr/>
          </p:nvSpPr>
          <p:spPr bwMode="auto">
            <a:xfrm>
              <a:off x="4560" y="2208"/>
              <a:ext cx="1056" cy="1488"/>
            </a:xfrm>
            <a:prstGeom prst="rect">
              <a:avLst/>
            </a:prstGeom>
            <a:solidFill>
              <a:srgbClr val="FDFABB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83" name="Picture 75" descr="bike-app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4608" y="2256"/>
              <a:ext cx="957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21" name="Rectangle 76"/>
          <p:cNvSpPr>
            <a:spLocks noChangeArrowheads="1"/>
          </p:cNvSpPr>
          <p:nvPr/>
        </p:nvSpPr>
        <p:spPr bwMode="auto">
          <a:xfrm>
            <a:off x="0" y="6019800"/>
            <a:ext cx="9144000" cy="1219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5562600" y="4800600"/>
            <a:ext cx="1524000" cy="2057400"/>
            <a:chOff x="3504" y="3024"/>
            <a:chExt cx="960" cy="1296"/>
          </a:xfrm>
        </p:grpSpPr>
        <p:sp>
          <p:nvSpPr>
            <p:cNvPr id="3178" name="Line 78"/>
            <p:cNvSpPr>
              <a:spLocks noChangeShapeType="1"/>
            </p:cNvSpPr>
            <p:nvPr/>
          </p:nvSpPr>
          <p:spPr bwMode="auto">
            <a:xfrm>
              <a:off x="3888" y="3024"/>
              <a:ext cx="144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Rectangle 79"/>
            <p:cNvSpPr>
              <a:spLocks noChangeArrowheads="1"/>
            </p:cNvSpPr>
            <p:nvPr/>
          </p:nvSpPr>
          <p:spPr bwMode="auto">
            <a:xfrm>
              <a:off x="3504" y="3408"/>
              <a:ext cx="960" cy="912"/>
            </a:xfrm>
            <a:prstGeom prst="rect">
              <a:avLst/>
            </a:prstGeom>
            <a:solidFill>
              <a:srgbClr val="FDFABB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80" name="Picture 80" descr="keys-reminder-app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3552" y="3456"/>
              <a:ext cx="864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743200" y="5257800"/>
            <a:ext cx="2133600" cy="1500188"/>
            <a:chOff x="1728" y="3312"/>
            <a:chExt cx="1344" cy="945"/>
          </a:xfrm>
        </p:grpSpPr>
        <p:sp>
          <p:nvSpPr>
            <p:cNvPr id="3175" name="Line 82"/>
            <p:cNvSpPr>
              <a:spLocks noChangeShapeType="1"/>
            </p:cNvSpPr>
            <p:nvPr/>
          </p:nvSpPr>
          <p:spPr bwMode="auto">
            <a:xfrm flipH="1">
              <a:off x="2688" y="3312"/>
              <a:ext cx="38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Rectangle 83"/>
            <p:cNvSpPr>
              <a:spLocks noChangeArrowheads="1"/>
            </p:cNvSpPr>
            <p:nvPr/>
          </p:nvSpPr>
          <p:spPr bwMode="auto">
            <a:xfrm>
              <a:off x="1728" y="3456"/>
              <a:ext cx="1200" cy="801"/>
            </a:xfrm>
            <a:prstGeom prst="rect">
              <a:avLst/>
            </a:prstGeom>
            <a:solidFill>
              <a:srgbClr val="FDFABB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7" name="Picture 84" descr="search-app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1776" y="3488"/>
              <a:ext cx="1104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152400" y="2438400"/>
            <a:ext cx="3657600" cy="1828800"/>
            <a:chOff x="152400" y="2438400"/>
            <a:chExt cx="3657600" cy="1828800"/>
          </a:xfrm>
        </p:grpSpPr>
        <p:sp>
          <p:nvSpPr>
            <p:cNvPr id="3172" name="Line 11"/>
            <p:cNvSpPr>
              <a:spLocks noChangeShapeType="1"/>
            </p:cNvSpPr>
            <p:nvPr/>
          </p:nvSpPr>
          <p:spPr bwMode="auto">
            <a:xfrm>
              <a:off x="838200" y="3657600"/>
              <a:ext cx="29718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Rectangle 12"/>
            <p:cNvSpPr>
              <a:spLocks noChangeArrowheads="1"/>
            </p:cNvSpPr>
            <p:nvPr/>
          </p:nvSpPr>
          <p:spPr bwMode="auto">
            <a:xfrm>
              <a:off x="152400" y="2438400"/>
              <a:ext cx="2438400" cy="1371600"/>
            </a:xfrm>
            <a:prstGeom prst="rect">
              <a:avLst/>
            </a:prstGeom>
            <a:solidFill>
              <a:srgbClr val="FDFABB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4" name="Picture 86" descr="C:\Documents and Settings\evan\Desktop\MobiSys\MobiSys\images\app-plot.jpg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228601" y="2514600"/>
              <a:ext cx="2286000" cy="1208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5" name="Group 2"/>
          <p:cNvGraphicFramePr>
            <a:graphicFrameLocks noGrp="1"/>
          </p:cNvGraphicFramePr>
          <p:nvPr/>
        </p:nvGraphicFramePr>
        <p:xfrm>
          <a:off x="2971800" y="2438400"/>
          <a:ext cx="2590800" cy="1310640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609600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Antenna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" name="Text Box 66"/>
          <p:cNvSpPr txBox="1">
            <a:spLocks noChangeArrowheads="1"/>
          </p:cNvSpPr>
          <p:nvPr/>
        </p:nvSpPr>
        <p:spPr bwMode="auto">
          <a:xfrm>
            <a:off x="3657600" y="21336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RFID Trace:</a:t>
            </a: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2971800" y="2743200"/>
            <a:ext cx="2590800" cy="762000"/>
          </a:xfrm>
          <a:prstGeom prst="rect">
            <a:avLst/>
          </a:prstGeom>
          <a:solidFill>
            <a:srgbClr val="FF9999">
              <a:alpha val="51764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6" name="Group 28"/>
          <p:cNvGraphicFramePr>
            <a:graphicFrameLocks noGrp="1"/>
          </p:cNvGraphicFramePr>
          <p:nvPr/>
        </p:nvGraphicFramePr>
        <p:xfrm>
          <a:off x="2971800" y="2743200"/>
          <a:ext cx="2590801" cy="274320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609601"/>
              </a:tblGrid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Bob, notes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" name="Group 32"/>
          <p:cNvGraphicFramePr>
            <a:graphicFrameLocks noGrp="1"/>
          </p:cNvGraphicFramePr>
          <p:nvPr/>
        </p:nvGraphicFramePr>
        <p:xfrm>
          <a:off x="2971800" y="3003550"/>
          <a:ext cx="2590801" cy="274320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609601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Bob, notes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Group 39"/>
          <p:cNvGraphicFramePr>
            <a:graphicFrameLocks noGrp="1"/>
          </p:cNvGraphicFramePr>
          <p:nvPr/>
        </p:nvGraphicFramePr>
        <p:xfrm>
          <a:off x="2971800" y="3230563"/>
          <a:ext cx="2590801" cy="274320"/>
        </p:xfrm>
        <a:graphic>
          <a:graphicData uri="http://schemas.openxmlformats.org/drawingml/2006/table">
            <a:tbl>
              <a:tblPr/>
              <a:tblGrid>
                <a:gridCol w="1143001"/>
                <a:gridCol w="838200"/>
                <a:gridCol w="6096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Bob, notes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Group 46"/>
          <p:cNvGraphicFramePr>
            <a:graphicFrameLocks noGrp="1"/>
          </p:cNvGraphicFramePr>
          <p:nvPr/>
        </p:nvGraphicFramePr>
        <p:xfrm>
          <a:off x="2971800" y="3459163"/>
          <a:ext cx="2590799" cy="274320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609599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2971800" y="3538538"/>
            <a:ext cx="2590800" cy="652462"/>
            <a:chOff x="2971800" y="3538956"/>
            <a:chExt cx="2590800" cy="652044"/>
          </a:xfrm>
        </p:grpSpPr>
        <p:sp>
          <p:nvSpPr>
            <p:cNvPr id="3170" name="Text Box 66"/>
            <p:cNvSpPr txBox="1">
              <a:spLocks noChangeArrowheads="1"/>
            </p:cNvSpPr>
            <p:nvPr/>
          </p:nvSpPr>
          <p:spPr bwMode="auto">
            <a:xfrm>
              <a:off x="2971800" y="3852446"/>
              <a:ext cx="2590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“Working in Office”</a:t>
              </a:r>
            </a:p>
          </p:txBody>
        </p:sp>
        <p:cxnSp>
          <p:nvCxnSpPr>
            <p:cNvPr id="3171" name="Straight Arrow Connector 94"/>
            <p:cNvCxnSpPr>
              <a:cxnSpLocks noChangeShapeType="1"/>
            </p:cNvCxnSpPr>
            <p:nvPr/>
          </p:nvCxnSpPr>
          <p:spPr bwMode="auto">
            <a:xfrm rot="5400000">
              <a:off x="4093578" y="3711784"/>
              <a:ext cx="347244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lg" len="sm"/>
              <a:tailEnd type="triangle" w="lg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9167 -3.7037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7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7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7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67 -3.7037E-6 L -0.275 -0.08981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167938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167940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4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  <p:bldP spid="91" grpId="0"/>
      <p:bldP spid="91" grpId="1"/>
      <p:bldP spid="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18288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600" b="1" dirty="0"/>
              <a:t>Tackle inherent uncertainty of event detection as well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endParaRPr lang="en-US" sz="800" b="1" dirty="0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600" b="1" dirty="0"/>
              <a:t>Approach: </a:t>
            </a:r>
          </a:p>
          <a:p>
            <a:pPr marL="800100" lvl="1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600" b="1" dirty="0"/>
              <a:t>Probabilistic model of location w/particle filter</a:t>
            </a:r>
          </a:p>
          <a:p>
            <a:pPr marL="800100" lvl="1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600" b="1" dirty="0"/>
              <a:t>Process with probabilistic event detection engine</a:t>
            </a:r>
            <a:br>
              <a:rPr lang="en-US" sz="2600" b="1" dirty="0"/>
            </a:b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600" b="1" dirty="0"/>
              <a:t>Evaluation: “Entered-Room” using survey results</a:t>
            </a:r>
            <a:endParaRPr lang="en-US" sz="800" b="1" dirty="0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defRPr/>
            </a:pPr>
            <a:endParaRPr lang="en-US" sz="800" b="1" dirty="0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defRPr/>
            </a:pPr>
            <a:endParaRPr lang="en-US" sz="800" b="1" dirty="0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600" b="1" i="1" dirty="0"/>
              <a:t>Despite high uncertainty</a:t>
            </a:r>
            <a:r>
              <a:rPr lang="en-US" sz="2600" b="1" dirty="0"/>
              <a:t>: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600" b="1" dirty="0"/>
              <a:t>60% correct room, 80% correct vicinity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600" b="1" dirty="0"/>
              <a:t>But doesn’t work when detection rate &lt; 0.5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600" b="1" dirty="0"/>
              <a:t>Probabilistic data is computationally expensive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endParaRPr lang="en-US" sz="2600" b="1" dirty="0"/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  <a:defRPr/>
            </a:pPr>
            <a:endParaRPr lang="en-US" sz="2600" b="1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Probabilistic Inference</a:t>
            </a:r>
          </a:p>
        </p:txBody>
      </p:sp>
      <p:pic>
        <p:nvPicPr>
          <p:cNvPr id="198665" name="Picture 9" descr="hallway-skin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51275"/>
            <a:ext cx="5791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1676400" y="3810000"/>
            <a:ext cx="5867400" cy="30480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19400" y="4724400"/>
            <a:ext cx="4343400" cy="457200"/>
            <a:chOff x="864" y="1440"/>
            <a:chExt cx="2736" cy="288"/>
          </a:xfrm>
        </p:grpSpPr>
        <p:pic>
          <p:nvPicPr>
            <p:cNvPr id="21532" name="Picture 12" descr="anten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24" y="1440"/>
              <a:ext cx="1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3" name="Picture 13" descr="antenna-wav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" y="14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4" name="Picture 14" descr="anten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44" y="1449"/>
              <a:ext cx="1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5" name="Picture 15" descr="antenna-wav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1497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6" name="Picture 16" descr="anten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16" y="1440"/>
              <a:ext cx="1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7" name="Picture 17" descr="antenna-wav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04" y="14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8" name="Picture 18" descr="anten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6" y="1449"/>
              <a:ext cx="1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9" name="Picture 19" descr="antenna-wav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4" y="1497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0" name="Picture 20" descr="anten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6" y="1449"/>
              <a:ext cx="13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1" name="Picture 21" descr="antenna-wav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" y="1497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1" name="Rectangle 38"/>
          <p:cNvSpPr>
            <a:spLocks noChangeArrowheads="1"/>
          </p:cNvSpPr>
          <p:nvPr/>
        </p:nvSpPr>
        <p:spPr bwMode="auto">
          <a:xfrm>
            <a:off x="304800" y="838200"/>
            <a:ext cx="8534400" cy="914400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304800" y="9144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To further improve performance on top of uncertain RFID data…</a:t>
            </a:r>
            <a:r>
              <a:rPr lang="en-US" sz="800" dirty="0">
                <a:latin typeface="Eras Bold ITC" pitchFamily="34" charset="0"/>
              </a:rPr>
              <a:t/>
            </a:r>
            <a:br>
              <a:rPr lang="en-US" sz="800" dirty="0">
                <a:latin typeface="Eras Bold ITC" pitchFamily="34" charset="0"/>
              </a:rPr>
            </a:br>
            <a:r>
              <a:rPr lang="en-US" sz="2800" b="1" i="1" dirty="0"/>
              <a:t>Probabilities help, must be applied with care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5410200" y="4889500"/>
            <a:ext cx="457200" cy="444500"/>
            <a:chOff x="3888" y="3224"/>
            <a:chExt cx="288" cy="280"/>
          </a:xfrm>
        </p:grpSpPr>
        <p:pic>
          <p:nvPicPr>
            <p:cNvPr id="21530" name="Picture 55" descr="person-purpl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83" y="3224"/>
              <a:ext cx="19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Picture 56" descr="noteboo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88" y="3312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8681" name="Picture 25" descr="radio-waves-blu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4951413"/>
            <a:ext cx="381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82" name="Picture 26" descr="radio-waves-blu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953000"/>
            <a:ext cx="381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971800" y="3962400"/>
            <a:ext cx="1676400" cy="2667000"/>
            <a:chOff x="2971800" y="3505200"/>
            <a:chExt cx="1676400" cy="266700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3200400" y="381000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>
                <a:spcBef>
                  <a:spcPct val="20000"/>
                </a:spcBef>
                <a:buClr>
                  <a:srgbClr val="523B1C"/>
                </a:buClr>
                <a:buFont typeface="Wingdings" pitchFamily="2" charset="2"/>
                <a:buNone/>
              </a:pPr>
              <a:r>
                <a:rPr lang="en-US" sz="3200"/>
                <a:t>?</a:t>
              </a:r>
            </a:p>
          </p:txBody>
        </p:sp>
        <p:sp>
          <p:nvSpPr>
            <p:cNvPr id="21518" name="Rectangle 3"/>
            <p:cNvSpPr>
              <a:spLocks noChangeArrowheads="1"/>
            </p:cNvSpPr>
            <p:nvPr/>
          </p:nvSpPr>
          <p:spPr bwMode="auto">
            <a:xfrm>
              <a:off x="3810000" y="556260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>
                <a:spcBef>
                  <a:spcPct val="20000"/>
                </a:spcBef>
                <a:buClr>
                  <a:srgbClr val="523B1C"/>
                </a:buClr>
                <a:buFont typeface="Wingdings" pitchFamily="2" charset="2"/>
                <a:buNone/>
              </a:pPr>
              <a:r>
                <a:rPr lang="en-US" sz="3200"/>
                <a:t>?</a:t>
              </a:r>
            </a:p>
          </p:txBody>
        </p:sp>
        <p:grpSp>
          <p:nvGrpSpPr>
            <p:cNvPr id="21519" name="Group 54"/>
            <p:cNvGrpSpPr>
              <a:grpSpLocks/>
            </p:cNvGrpSpPr>
            <p:nvPr/>
          </p:nvGrpSpPr>
          <p:grpSpPr bwMode="auto">
            <a:xfrm>
              <a:off x="4038600" y="3505200"/>
              <a:ext cx="457200" cy="444500"/>
              <a:chOff x="3888" y="3224"/>
              <a:chExt cx="288" cy="280"/>
            </a:xfrm>
          </p:grpSpPr>
          <p:pic>
            <p:nvPicPr>
              <p:cNvPr id="21528" name="Picture 55" descr="person-purp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83" y="3224"/>
                <a:ext cx="193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9" name="Picture 56" descr="notebook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88" y="3312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20" name="Rectangle 3"/>
            <p:cNvSpPr>
              <a:spLocks noChangeArrowheads="1"/>
            </p:cNvSpPr>
            <p:nvPr/>
          </p:nvSpPr>
          <p:spPr bwMode="auto">
            <a:xfrm>
              <a:off x="4191000" y="381000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>
                <a:spcBef>
                  <a:spcPct val="20000"/>
                </a:spcBef>
                <a:buClr>
                  <a:srgbClr val="523B1C"/>
                </a:buClr>
                <a:buFont typeface="Wingdings" pitchFamily="2" charset="2"/>
                <a:buNone/>
              </a:pPr>
              <a:r>
                <a:rPr lang="en-US" sz="3200"/>
                <a:t>?</a:t>
              </a:r>
            </a:p>
          </p:txBody>
        </p:sp>
        <p:grpSp>
          <p:nvGrpSpPr>
            <p:cNvPr id="21521" name="Group 54"/>
            <p:cNvGrpSpPr>
              <a:grpSpLocks/>
            </p:cNvGrpSpPr>
            <p:nvPr/>
          </p:nvGrpSpPr>
          <p:grpSpPr bwMode="auto">
            <a:xfrm>
              <a:off x="2971800" y="3505200"/>
              <a:ext cx="457200" cy="444500"/>
              <a:chOff x="3888" y="3224"/>
              <a:chExt cx="288" cy="280"/>
            </a:xfrm>
          </p:grpSpPr>
          <p:pic>
            <p:nvPicPr>
              <p:cNvPr id="21526" name="Picture 55" descr="person-purp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83" y="3224"/>
                <a:ext cx="193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7" name="Picture 56" descr="notebook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88" y="3312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522" name="Group 54"/>
            <p:cNvGrpSpPr>
              <a:grpSpLocks/>
            </p:cNvGrpSpPr>
            <p:nvPr/>
          </p:nvGrpSpPr>
          <p:grpSpPr bwMode="auto">
            <a:xfrm>
              <a:off x="3048000" y="5029200"/>
              <a:ext cx="457200" cy="444500"/>
              <a:chOff x="3888" y="3224"/>
              <a:chExt cx="288" cy="280"/>
            </a:xfrm>
          </p:grpSpPr>
          <p:pic>
            <p:nvPicPr>
              <p:cNvPr id="21524" name="Picture 55" descr="person-purp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83" y="3224"/>
                <a:ext cx="193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5" name="Picture 56" descr="notebook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88" y="3312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23" name="Rectangle 3"/>
            <p:cNvSpPr>
              <a:spLocks noChangeArrowheads="1"/>
            </p:cNvSpPr>
            <p:nvPr/>
          </p:nvSpPr>
          <p:spPr bwMode="auto">
            <a:xfrm>
              <a:off x="3048000" y="518160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 algn="l">
                <a:spcBef>
                  <a:spcPct val="20000"/>
                </a:spcBef>
                <a:buClr>
                  <a:srgbClr val="523B1C"/>
                </a:buClr>
                <a:buFont typeface="Wingdings" pitchFamily="2" charset="2"/>
                <a:buNone/>
              </a:pPr>
              <a:r>
                <a:rPr lang="en-US" sz="3200"/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1 L -0.19167 0.0101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9167 0.01019 L -0.19167 0.121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6" grpId="0" animBg="1"/>
      <p:bldP spid="19866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Data rates and system load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Tag Performanc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b="1" dirty="0"/>
              <a:t>Probabilistic Inference</a:t>
            </a:r>
            <a:br>
              <a:rPr lang="en-US" sz="2600" b="1" dirty="0"/>
            </a:br>
            <a:r>
              <a:rPr lang="en-US" sz="2600" i="1" dirty="0"/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End-user tag management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Do users accept applications based on passive RFID?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Data rates and system load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Tag Performanc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Probabilistic Inference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b="1" dirty="0"/>
              <a:t>End-user tag management</a:t>
            </a:r>
            <a:br>
              <a:rPr lang="en-US" sz="2600" b="1" dirty="0"/>
            </a:br>
            <a:r>
              <a:rPr lang="en-US" sz="2600" i="1" dirty="0"/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Do users accept applications based on passive RFID?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" y="18288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Participants mounted &amp; managed their own tags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Only basic guidelines and reminders for 3 weeks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Experts remounted poorly performing tags in week 4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endParaRPr lang="en-US" sz="2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Exit survey for 67 participants also showed:</a:t>
            </a:r>
            <a:br>
              <a:rPr lang="en-US" sz="2400" b="1"/>
            </a:br>
            <a:endParaRPr lang="en-US" sz="800" b="1"/>
          </a:p>
          <a:p>
            <a:pPr marL="800100" lvl="1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41 often forgot to carry tags</a:t>
            </a:r>
            <a:br>
              <a:rPr lang="en-US" sz="2400" b="1"/>
            </a:br>
            <a:endParaRPr lang="en-US" sz="800" b="1"/>
          </a:p>
          <a:p>
            <a:pPr marL="800100" lvl="1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8   found tags socially awkward to carry/wear</a:t>
            </a:r>
            <a:br>
              <a:rPr lang="en-US" sz="2400" b="1"/>
            </a:br>
            <a:endParaRPr lang="en-US" sz="800" b="1"/>
          </a:p>
          <a:p>
            <a:pPr marL="800100" lvl="1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19 said tags were inconvenient or uncomfortable</a:t>
            </a:r>
            <a:br>
              <a:rPr lang="en-US" sz="2400" b="1"/>
            </a:br>
            <a:endParaRPr lang="en-US" sz="800" b="1"/>
          </a:p>
          <a:p>
            <a:pPr marL="800100" lvl="1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9   tags reported lost or broken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End-User Tag Management</a:t>
            </a: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304800" y="838200"/>
            <a:ext cx="8534400" cy="914400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04800" y="9144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To encourage optimal tag performance…</a:t>
            </a:r>
            <a:r>
              <a:rPr lang="en-US" sz="800" dirty="0">
                <a:latin typeface="Eras Bold ITC" pitchFamily="34" charset="0"/>
              </a:rPr>
              <a:t/>
            </a:r>
            <a:br>
              <a:rPr lang="en-US" sz="800" dirty="0">
                <a:latin typeface="Eras Bold ITC" pitchFamily="34" charset="0"/>
              </a:rPr>
            </a:br>
            <a:r>
              <a:rPr lang="en-US" sz="2800" b="1" i="1" dirty="0"/>
              <a:t>Tag use must be supported and incentivized</a:t>
            </a:r>
          </a:p>
        </p:txBody>
      </p:sp>
      <p:pic>
        <p:nvPicPr>
          <p:cNvPr id="12292" name="Picture 14" descr="tag-mg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76550"/>
            <a:ext cx="3613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tag-mg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9525" y="2876550"/>
            <a:ext cx="3063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8" name="Picture 2" descr="C:\Documents and Settings\evan\Desktop\MobiSys\Generals\talk\images\before-after-ra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88" y="3638550"/>
            <a:ext cx="37322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 descr="C:\Documents and Settings\evan\Desktop\MobiSys\images\stays-vs-app-operation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6175" y="3638550"/>
            <a:ext cx="38830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Data rates and system load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Tag Performanc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Probabilistic Inference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b="1" dirty="0"/>
              <a:t>End-user tag management</a:t>
            </a:r>
            <a:br>
              <a:rPr lang="en-US" sz="2600" b="1" dirty="0"/>
            </a:br>
            <a:r>
              <a:rPr lang="en-US" sz="2600" i="1" dirty="0"/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Do users accept applications based on passive RFID?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Data rates and system load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Tag Performanc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Probabilistic Inference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End-user tag management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b="1" dirty="0"/>
              <a:t>Applications</a:t>
            </a:r>
            <a:br>
              <a:rPr lang="en-US" sz="2600" b="1" dirty="0"/>
            </a:br>
            <a:r>
              <a:rPr lang="en-US" sz="2600" i="1" dirty="0"/>
              <a:t>Do users accept applications based on passive RFID?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Standard location-aware applications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Built using Cascadia system (MobiSys 2008)</a:t>
            </a:r>
          </a:p>
          <a:p>
            <a:pPr marL="800100" lvl="1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Event detection over deterministic raw data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Applications</a:t>
            </a:r>
          </a:p>
        </p:txBody>
      </p:sp>
      <p:pic>
        <p:nvPicPr>
          <p:cNvPr id="27652" name="Picture 10" descr="rfidder-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39481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Documents and Settings\evan\Desktop\MobiSys\MobiSys\images\object-sear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4088" y="2438400"/>
            <a:ext cx="39449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lot-op-count-particip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57600"/>
            <a:ext cx="67071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19050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Tool for deleting data was used “only as a test”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Relatively few operations to manage privacy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Many said: “Not concerned about tracking in CSE”</a:t>
            </a:r>
            <a:br>
              <a:rPr lang="en-US" sz="2600" b="1"/>
            </a:br>
            <a:r>
              <a:rPr lang="en-US" sz="2600" b="1"/>
              <a:t>                 “More concerned about employer or gov’t”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Only 7 participants removed tags for privacy reasons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12 reported behavior change (e.g., arriving earlier)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0 reported privacy breaches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endParaRPr lang="en-US" sz="2600" b="1"/>
          </a:p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2000" b="1"/>
              <a:t>[See IEEE Pervasive 07, Internet Computing 09 for more on privacy]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Applications – Privacy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2400" y="838200"/>
            <a:ext cx="8839200" cy="990600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Contrary to expectation…</a:t>
            </a:r>
            <a:endParaRPr lang="en-US" sz="800" dirty="0">
              <a:latin typeface="Eras Bold ITC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800" b="1" i="1" dirty="0"/>
              <a:t>Very few participants concerned w/personal privacy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1905000"/>
            <a:ext cx="891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Exit-survey for 67 participants showed:</a:t>
            </a:r>
          </a:p>
          <a:p>
            <a:pPr marL="517525" lvl="1" indent="-288925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Most found apps </a:t>
            </a:r>
            <a:r>
              <a:rPr lang="en-US" sz="2400" b="1" i="1"/>
              <a:t>novel, fun</a:t>
            </a:r>
            <a:r>
              <a:rPr lang="en-US" sz="2400" b="1"/>
              <a:t>; 15 found them </a:t>
            </a:r>
            <a:r>
              <a:rPr lang="en-US" sz="2400" b="1" i="1"/>
              <a:t>truly useful</a:t>
            </a:r>
          </a:p>
          <a:p>
            <a:pPr marL="517525" lvl="1" indent="-288925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Barriers: log-in (18), lack of friends (15), poor tags (5)</a:t>
            </a:r>
          </a:p>
          <a:p>
            <a:pPr marL="517525" lvl="1" indent="-288925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endParaRPr lang="en-US" sz="1400" b="1"/>
          </a:p>
          <a:p>
            <a:pPr marL="517525" lvl="1" indent="-288925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Requested features:</a:t>
            </a:r>
          </a:p>
          <a:p>
            <a:pPr marL="808038" lvl="2" indent="-290513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Push-based interfaces (Desktop Feed gadget)</a:t>
            </a:r>
          </a:p>
          <a:p>
            <a:pPr marL="808038" lvl="2" indent="-290513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More complex events, historical data (“Digital Diary”)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Applications - Adoption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52400" y="838200"/>
            <a:ext cx="8839200" cy="990600"/>
          </a:xfrm>
          <a:prstGeom prst="rect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</a:rPr>
              <a:t>Applications were “novel, fun, useful” depending on…</a:t>
            </a:r>
            <a:endParaRPr lang="en-US" sz="800" dirty="0">
              <a:latin typeface="Eras Bold ITC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  <a:defRPr/>
            </a:pPr>
            <a:r>
              <a:rPr lang="en-US" sz="2800" b="1" i="1" dirty="0"/>
              <a:t>Ease of use, participating friends, tag performance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76200" y="5181600"/>
            <a:ext cx="8991600" cy="16002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1000" y="51816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r>
              <a:rPr lang="en-US" sz="2800" b="1"/>
              <a:t>Future Work:</a:t>
            </a:r>
            <a:br>
              <a:rPr lang="en-US" sz="2800" b="1"/>
            </a:br>
            <a:endParaRPr lang="en-US" sz="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 i="1"/>
              <a:t>Push </a:t>
            </a:r>
            <a:r>
              <a:rPr lang="en-US" sz="2600" b="1"/>
              <a:t>information to users rather than pull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Support more complex events, historical queries </a:t>
            </a:r>
            <a:endParaRPr lang="en-US" sz="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762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r>
              <a:rPr lang="en-US" sz="2400" b="1"/>
              <a:t>Through longitudinal study in a pervasive deployment: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2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400" b="1"/>
              <a:t>Data rates and system load are quite manageable</a:t>
            </a:r>
            <a:br>
              <a:rPr lang="en-US" sz="2400" b="1"/>
            </a:br>
            <a:endParaRPr lang="en-US" sz="1000" i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400" b="1"/>
              <a:t>Tag performance worse than in lab but there’s hope</a:t>
            </a:r>
            <a:endParaRPr lang="en-US" sz="2600" i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200" i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400" b="1"/>
              <a:t>Probabilistic inference helps but must be applied w/care</a:t>
            </a:r>
            <a:r>
              <a:rPr lang="en-US" sz="2600" b="1"/>
              <a:t/>
            </a:r>
            <a:br>
              <a:rPr lang="en-US" sz="2600" b="1"/>
            </a:br>
            <a:endParaRPr lang="en-US" sz="12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400" b="1"/>
              <a:t>End-users need substantial support in mounting tags, applications are a good incentive</a:t>
            </a:r>
            <a:endParaRPr lang="en-US" sz="2400" i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200" i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400" b="1"/>
              <a:t>Users accept applications (when they work), but more sophisticated functionality is desired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0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r>
              <a:rPr lang="en-US" sz="2800" b="1"/>
              <a:t>Conclusion:</a:t>
            </a:r>
          </a:p>
          <a:p>
            <a:pPr marL="342900" indent="-342900">
              <a:spcBef>
                <a:spcPct val="20000"/>
              </a:spcBef>
              <a:buClr>
                <a:srgbClr val="523B1C"/>
              </a:buClr>
            </a:pPr>
            <a:r>
              <a:rPr lang="en-US" sz="2800" b="1"/>
              <a:t>Pervasive computing with passive RFID is </a:t>
            </a:r>
            <a:r>
              <a:rPr lang="en-US" sz="2800" b="1" i="1"/>
              <a:t>feasible</a:t>
            </a: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but </a:t>
            </a:r>
            <a:r>
              <a:rPr lang="en-US" sz="2800" b="1" i="1"/>
              <a:t>extensive optimizations</a:t>
            </a:r>
            <a:r>
              <a:rPr lang="en-US" sz="2800" b="1"/>
              <a:t> are required</a:t>
            </a:r>
            <a:r>
              <a:rPr lang="en-US" sz="2600" b="1"/>
              <a:t/>
            </a:r>
            <a:br>
              <a:rPr lang="en-US" sz="2600" b="1"/>
            </a:br>
            <a:endParaRPr lang="en-US" sz="2600" i="1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title-bar-pur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990600" y="-762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Focus: Pervasive RFID Systems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52400" y="838200"/>
            <a:ext cx="899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RFID tags on people and objects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Higher-level events are inferred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High-performance </a:t>
            </a:r>
            <a:r>
              <a:rPr lang="en-US" sz="2600" i="1" u="sng"/>
              <a:t>passive</a:t>
            </a:r>
            <a:r>
              <a:rPr lang="en-US" sz="2600"/>
              <a:t> tags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endParaRPr lang="en-US" sz="2600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5638800" y="3810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http://rfid.cs.washington.edu/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4111" name="Picture 15" descr="C:\Documents and Settings\evan\Desktop\MobiSys\MobiSys\images\milestone-mg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57400"/>
            <a:ext cx="38862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943600" y="4643438"/>
            <a:ext cx="2819400" cy="938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[ http://www.pcts.com]</a:t>
            </a:r>
          </a:p>
          <a:p>
            <a:pPr>
              <a:spcBef>
                <a:spcPct val="50000"/>
              </a:spcBef>
            </a:pPr>
            <a:r>
              <a:rPr lang="en-US"/>
              <a:t>Detect Care</a:t>
            </a:r>
            <a:br>
              <a:rPr lang="en-US"/>
            </a:br>
            <a:r>
              <a:rPr lang="en-US"/>
              <a:t>Milestones</a:t>
            </a:r>
          </a:p>
        </p:txBody>
      </p:sp>
      <p:pic>
        <p:nvPicPr>
          <p:cNvPr id="116738" name="Picture 2" descr="C:\Documents and Settings\evan\Desktop\MobiSys\MobiSys\images\mobil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413" y="2060575"/>
            <a:ext cx="4598987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28600" y="4643438"/>
            <a:ext cx="2819400" cy="938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[ http://www.aeroscout.com]</a:t>
            </a:r>
          </a:p>
          <a:p>
            <a:pPr>
              <a:spcBef>
                <a:spcPct val="50000"/>
              </a:spcBef>
            </a:pPr>
            <a:r>
              <a:rPr lang="en-US"/>
              <a:t>Track Hospital’s Equipment, Staff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200400" y="6505575"/>
            <a:ext cx="28194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[ http://www.pcts.com]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66800" y="3184525"/>
            <a:ext cx="2435225" cy="2149475"/>
            <a:chOff x="307423" y="2914650"/>
            <a:chExt cx="2435777" cy="2149475"/>
          </a:xfrm>
        </p:grpSpPr>
        <p:pic>
          <p:nvPicPr>
            <p:cNvPr id="4116" name="Picture 65" descr="rf-cod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71600" y="3676650"/>
              <a:ext cx="1219200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7" name="Picture 64" descr="aeroscou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423" y="2914650"/>
              <a:ext cx="114037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68"/>
            <p:cNvSpPr txBox="1">
              <a:spLocks noChangeArrowheads="1"/>
            </p:cNvSpPr>
            <p:nvPr/>
          </p:nvSpPr>
          <p:spPr bwMode="auto">
            <a:xfrm>
              <a:off x="457200" y="4572000"/>
              <a:ext cx="2286000" cy="492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/>
                <a:t>Active Tags</a:t>
              </a:r>
            </a:p>
          </p:txBody>
        </p:sp>
      </p:grpSp>
      <p:pic>
        <p:nvPicPr>
          <p:cNvPr id="116742" name="Picture 6" descr="C:\Documents and Settings\evan\Desktop\MobiSys\MobiSys\images\ortrack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3881438"/>
            <a:ext cx="3505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67" descr="passiv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5788" y="3352800"/>
            <a:ext cx="233521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 Box 68"/>
          <p:cNvSpPr txBox="1">
            <a:spLocks noChangeArrowheads="1"/>
          </p:cNvSpPr>
          <p:nvPr/>
        </p:nvSpPr>
        <p:spPr bwMode="auto">
          <a:xfrm>
            <a:off x="5791200" y="4862513"/>
            <a:ext cx="2286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/>
              <a:t>Passive Tags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04800" y="53340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Battery-powered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$10 - $100 (US)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Reliable location stream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257800" y="5334000"/>
            <a:ext cx="373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No batteries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&lt; $1 (US)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Less reliable location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962400" y="41148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23B1C"/>
              </a:buClr>
            </a:pPr>
            <a:r>
              <a:rPr lang="en-US" sz="2600" b="1"/>
              <a:t>VS.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257800" y="3200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r>
              <a:rPr lang="en-US" sz="2600" b="1"/>
              <a:t>EPC Gen 2 tags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52400" y="3962400"/>
            <a:ext cx="891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How well do the tags perform?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Can performance be improved?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Will users adopt passive RFID tags?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Do users accept applications built on passive RFID?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/>
              <a:t>Past studies are limited to lab-like settings…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1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4 L 0.0625 -0.0885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1673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6647E-6 L -0.07343 -0.0887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1674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3988E-6 L -3.33333E-6 -0.3572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2.59259E-6 L -0.28976 -0.1544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7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4114" grpId="0"/>
      <p:bldP spid="4114" grpId="1"/>
      <p:bldP spid="32" grpId="0" build="allAtOnce"/>
      <p:bldP spid="33" grpId="0" build="allAtOnce"/>
      <p:bldP spid="3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endParaRPr lang="en-US"/>
          </a:p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r>
              <a:rPr lang="en-US" sz="3600" b="1"/>
              <a:t>Thank you!</a:t>
            </a:r>
            <a:br>
              <a:rPr lang="en-US" sz="3600" b="1"/>
            </a:br>
            <a:endParaRPr lang="en-US" sz="240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en-US" sz="280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sz="2800"/>
              <a:t>See our website for more information:</a:t>
            </a:r>
            <a:br>
              <a:rPr lang="en-US" sz="2800"/>
            </a:br>
            <a:endParaRPr lang="en-US" sz="140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sz="2800" u="sng">
                <a:solidFill>
                  <a:srgbClr val="3366FF"/>
                </a:solidFill>
              </a:rPr>
              <a:t>http://rfid.cs.washington.edu/</a:t>
            </a:r>
            <a:br>
              <a:rPr lang="en-US" sz="2800" u="sng">
                <a:solidFill>
                  <a:srgbClr val="3366FF"/>
                </a:solidFill>
              </a:rPr>
            </a:br>
            <a:endParaRPr lang="en-US" sz="1400">
              <a:solidFill>
                <a:srgbClr val="3366FF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sz="2800" u="sng">
                <a:solidFill>
                  <a:srgbClr val="0066FF"/>
                </a:solidFill>
              </a:rPr>
              <a:t>http://rfid.cs.washington.edu/publications.html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66800" y="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latin typeface="Eras Bold ITC" pitchFamily="34" charset="0"/>
              </a:rPr>
              <a:t>Backup Slides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2954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endParaRPr lang="en-US"/>
          </a:p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endParaRPr lang="en-US" sz="3600" b="1"/>
          </a:p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endParaRPr lang="en-US" sz="3600" b="1"/>
          </a:p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r>
              <a:rPr lang="en-US" sz="3600" b="1"/>
              <a:t>Backup Slides…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" y="1143000"/>
            <a:ext cx="899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3000" b="1"/>
              <a:t>3 types of tags: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endParaRPr lang="en-US" sz="32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endParaRPr lang="en-US" sz="32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r>
              <a:rPr lang="en-US" sz="2800" b="1"/>
              <a:t/>
            </a:r>
            <a:br>
              <a:rPr lang="en-US" sz="2800" b="1"/>
            </a:br>
            <a:r>
              <a:rPr lang="en-US" sz="1600" b="1"/>
              <a:t/>
            </a:r>
            <a:br>
              <a:rPr lang="en-US" sz="1600" b="1"/>
            </a:br>
            <a:endParaRPr lang="en-US" sz="1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3000" b="1"/>
              <a:t>Lab benchmarks showing read-rate: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-2286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/>
              <a:t>    </a:t>
            </a:r>
            <a:r>
              <a:rPr lang="en-US" sz="3200" dirty="0">
                <a:latin typeface="Eras Bold ITC" pitchFamily="34" charset="0"/>
              </a:rPr>
              <a:t>EPC Gen 2 RFID Equipment</a:t>
            </a:r>
          </a:p>
        </p:txBody>
      </p:sp>
      <p:pic>
        <p:nvPicPr>
          <p:cNvPr id="34820" name="Picture 4" descr="3-tags-color-corr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53340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lab-bench-excalib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545013"/>
            <a:ext cx="28194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lab-bench-flexw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587875"/>
            <a:ext cx="2667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lab-bench-card-pa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495800"/>
            <a:ext cx="28956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2"/>
          <p:cNvSpPr>
            <a:spLocks noChangeArrowheads="1"/>
          </p:cNvSpPr>
          <p:nvPr/>
        </p:nvSpPr>
        <p:spPr bwMode="auto">
          <a:xfrm>
            <a:off x="152400" y="63246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r>
              <a:rPr lang="en-US" sz="2800" b="1"/>
              <a:t>FleXwing</a:t>
            </a:r>
          </a:p>
        </p:txBody>
      </p:sp>
      <p:sp>
        <p:nvSpPr>
          <p:cNvPr id="34825" name="Rectangle 2"/>
          <p:cNvSpPr>
            <a:spLocks noChangeArrowheads="1"/>
          </p:cNvSpPr>
          <p:nvPr/>
        </p:nvSpPr>
        <p:spPr bwMode="auto">
          <a:xfrm>
            <a:off x="3200400" y="63246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r>
              <a:rPr lang="en-US" sz="2800" b="1"/>
              <a:t>Excalibur</a:t>
            </a:r>
          </a:p>
        </p:txBody>
      </p:sp>
      <p:sp>
        <p:nvSpPr>
          <p:cNvPr id="34826" name="Rectangle 2"/>
          <p:cNvSpPr>
            <a:spLocks noChangeArrowheads="1"/>
          </p:cNvSpPr>
          <p:nvPr/>
        </p:nvSpPr>
        <p:spPr bwMode="auto">
          <a:xfrm>
            <a:off x="6324600" y="63246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r>
              <a:rPr lang="en-US" sz="2800" b="1"/>
              <a:t>PVC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52400" y="1219200"/>
            <a:ext cx="891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Email sent to Faculty, Staff, grads, undergrads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$30 for participation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 + $10 for completing &gt;= 25% of surveys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 + $20 for completing &gt;= 50% of surveys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endParaRPr lang="en-US" sz="28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endParaRPr lang="en-US" sz="28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endParaRPr lang="en-US" sz="28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0" y="-228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/>
              <a:t>     </a:t>
            </a:r>
            <a:r>
              <a:rPr lang="en-US" sz="3200">
                <a:latin typeface="Eras Bold ITC" pitchFamily="34" charset="0"/>
              </a:rPr>
              <a:t>Recruiting Participants</a:t>
            </a:r>
          </a:p>
        </p:txBody>
      </p:sp>
      <p:graphicFrame>
        <p:nvGraphicFramePr>
          <p:cNvPr id="155652" name="Group 4"/>
          <p:cNvGraphicFramePr>
            <a:graphicFrameLocks noGrp="1"/>
          </p:cNvGraphicFramePr>
          <p:nvPr/>
        </p:nvGraphicFramePr>
        <p:xfrm>
          <a:off x="1524000" y="3500438"/>
          <a:ext cx="6096000" cy="3205165"/>
        </p:xfrm>
        <a:graphic>
          <a:graphicData uri="http://schemas.openxmlformats.org/drawingml/2006/table">
            <a:tbl>
              <a:tblPr/>
              <a:tblGrid>
                <a:gridCol w="3581400"/>
                <a:gridCol w="2514600"/>
              </a:tblGrid>
              <a:tr h="55721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Recruited Participants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Faculty Participants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Staff Participants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 Participants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Undergrad Participants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23B1C"/>
                        </a:buClr>
                        <a:buSzPct val="13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7"/>
          <p:cNvSpPr txBox="1">
            <a:spLocks noChangeArrowheads="1"/>
          </p:cNvSpPr>
          <p:nvPr/>
        </p:nvSpPr>
        <p:spPr bwMode="auto">
          <a:xfrm>
            <a:off x="1066800" y="-508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Hourly Data Rates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76200" y="121920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Total: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1.5M TREs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38K STAYs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endParaRPr lang="en-US" sz="2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Max Rate: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8408 TRE/hr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601 STAY/hr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endParaRPr lang="en-US" sz="24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Min Rate: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0 TRE/hr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0 STAY/hr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endParaRPr lang="en-US" sz="2800" b="1"/>
          </a:p>
        </p:txBody>
      </p:sp>
      <p:pic>
        <p:nvPicPr>
          <p:cNvPr id="36868" name="Picture 5" descr="rates-hourly-bad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837113"/>
            <a:ext cx="60960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rates-hourly-sta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295400"/>
            <a:ext cx="60198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1066800" y="-51375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Eras Bold ITC" pitchFamily="34" charset="0"/>
              </a:rPr>
              <a:t>People and Objects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52400" y="121920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Participants: Almost no data or </a:t>
            </a:r>
            <a:r>
              <a:rPr lang="en-US" sz="2800" b="1" i="1"/>
              <a:t>a lot of data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Some forgot tags often; Some not in bldg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Objects: Same trend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Mobility of object; Material of object</a:t>
            </a:r>
          </a:p>
        </p:txBody>
      </p:sp>
      <p:pic>
        <p:nvPicPr>
          <p:cNvPr id="37892" name="Picture 7" descr="pdf-person-sta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3519488"/>
            <a:ext cx="3897313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pdf-object-type-sta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9963"/>
            <a:ext cx="38862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1066800" y="-51375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Eras Bold ITC" pitchFamily="34" charset="0"/>
              </a:rPr>
              <a:t>Load Distribution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Some antennas are “hot spots”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Similar to wifi mobility studies</a:t>
            </a:r>
          </a:p>
        </p:txBody>
      </p:sp>
      <p:pic>
        <p:nvPicPr>
          <p:cNvPr id="38916" name="Picture 6" descr="third-floor-over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1"/>
            <a:ext cx="53073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cdf-antenna-sta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905000"/>
            <a:ext cx="2971800" cy="247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cdf-antenna-stay-length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267200"/>
            <a:ext cx="30751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"/>
          <p:cNvSpPr txBox="1">
            <a:spLocks noChangeArrowheads="1"/>
          </p:cNvSpPr>
          <p:nvPr/>
        </p:nvSpPr>
        <p:spPr bwMode="auto">
          <a:xfrm>
            <a:off x="1066800" y="-51375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Eras Bold ITC" pitchFamily="34" charset="0"/>
              </a:rPr>
              <a:t>Survey Responses</a:t>
            </a:r>
          </a:p>
        </p:txBody>
      </p:sp>
      <p:pic>
        <p:nvPicPr>
          <p:cNvPr id="39939" name="Picture 3" descr="survey-dis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36838"/>
            <a:ext cx="8405813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152400" y="121920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2226 Surveys Sent, 1358 Received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800" b="1"/>
              <a:t>18 seconds to complete (avg)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" y="9144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Usage varies by participant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0.37 correlation: data generated and app usage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Application Usage</a:t>
            </a:r>
          </a:p>
        </p:txBody>
      </p:sp>
      <p:pic>
        <p:nvPicPr>
          <p:cNvPr id="40964" name="Picture 13" descr="stays-vs-app-ope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171700"/>
            <a:ext cx="4457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5" descr="cdf-app-ops-participa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33600"/>
            <a:ext cx="4508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 dirty="0" smtClean="0"/>
              <a:t>Use Historical Data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 dirty="0" smtClean="0"/>
              <a:t>View Trends</a:t>
            </a:r>
            <a:endParaRPr lang="en-US" sz="2600" b="1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Eras Bold ITC" pitchFamily="34" charset="0"/>
              </a:rPr>
              <a:t>More Recent Applications</a:t>
            </a:r>
            <a:endParaRPr lang="en-US" sz="3200" dirty="0">
              <a:latin typeface="Eras Bold ITC" pitchFamily="34" charset="0"/>
            </a:endParaRPr>
          </a:p>
        </p:txBody>
      </p:sp>
      <p:pic>
        <p:nvPicPr>
          <p:cNvPr id="104451" name="Picture 3" descr="C:\Documents and Settings\evan\Desktop\RFID Ecosystem\Images\Applications\di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5767431" cy="4191000"/>
          </a:xfrm>
          <a:prstGeom prst="rect">
            <a:avLst/>
          </a:prstGeom>
          <a:noFill/>
        </p:spPr>
      </p:pic>
      <p:pic>
        <p:nvPicPr>
          <p:cNvPr id="104450" name="Picture 2" descr="C:\Documents and Settings\evan\Desktop\RFID Ecosystem\Images\Applications\awar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2471" y="1447800"/>
            <a:ext cx="4791529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4-week study of a building-scale RFID deployment: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EPC Gen 2 RFID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67 participants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300+ tags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Location apps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0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0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0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Summary: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1.5M tag reads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38,000 antenna visits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9 lost or broken tags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9,000 application operations by participants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0 reported privacy breaches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Longitudinal Study</a:t>
            </a:r>
          </a:p>
        </p:txBody>
      </p:sp>
      <p:pic>
        <p:nvPicPr>
          <p:cNvPr id="5124" name="Picture 5" descr="C:\Documents and Settings\evan\Desktop\MobiSys\MobiSys\images\study-over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0675" y="2209800"/>
            <a:ext cx="4860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8307" name="Picture 3" descr="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agen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762000"/>
            <a:ext cx="32004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rfid-diary"/>
          <p:cNvPicPr>
            <a:picLocks noChangeAspect="1" noChangeArrowheads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0" y="1524000"/>
            <a:ext cx="2286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diagram-flo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2530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 descr="mobile-us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2552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brows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20638"/>
            <a:ext cx="23622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Picture 9" descr="kios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4419600"/>
            <a:ext cx="18462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4" name="Picture 10" descr="map-ss-smal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155575"/>
            <a:ext cx="3429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5" name="Picture 11" descr="rfidder-ss-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81838" y="1524000"/>
            <a:ext cx="2038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6" name="Picture 12" descr="faceboo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4254500"/>
            <a:ext cx="3733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7" name="Picture 13" descr="mobile-bi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02113" y="4876800"/>
            <a:ext cx="14366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90600" y="2971800"/>
            <a:ext cx="7162800" cy="914400"/>
            <a:chOff x="624" y="1248"/>
            <a:chExt cx="4512" cy="576"/>
          </a:xfrm>
        </p:grpSpPr>
        <p:sp>
          <p:nvSpPr>
            <p:cNvPr id="43043" name="Rectangle 15"/>
            <p:cNvSpPr>
              <a:spLocks noChangeArrowheads="1"/>
            </p:cNvSpPr>
            <p:nvPr/>
          </p:nvSpPr>
          <p:spPr bwMode="auto">
            <a:xfrm>
              <a:off x="624" y="1248"/>
              <a:ext cx="4512" cy="576"/>
            </a:xfrm>
            <a:prstGeom prst="rect">
              <a:avLst/>
            </a:prstGeom>
            <a:solidFill>
              <a:schemeClr val="bg1">
                <a:alpha val="9215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Rectangle 16"/>
            <p:cNvSpPr>
              <a:spLocks noChangeArrowheads="1"/>
            </p:cNvSpPr>
            <p:nvPr/>
          </p:nvSpPr>
          <p:spPr bwMode="auto">
            <a:xfrm>
              <a:off x="960" y="1344"/>
              <a:ext cx="3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523B1C"/>
                </a:buClr>
                <a:buSzPct val="135000"/>
                <a:buFont typeface="Wingdings" pitchFamily="2" charset="2"/>
                <a:buNone/>
              </a:pPr>
              <a:r>
                <a:rPr lang="en-US" sz="3200">
                  <a:latin typeface="Eras Bold ITC" pitchFamily="34" charset="0"/>
                </a:rPr>
                <a:t>Ambient Awareness</a:t>
              </a:r>
              <a:endParaRPr lang="en-US" sz="320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990600" y="2971800"/>
            <a:ext cx="7162800" cy="914400"/>
            <a:chOff x="624" y="1824"/>
            <a:chExt cx="4512" cy="576"/>
          </a:xfrm>
        </p:grpSpPr>
        <p:sp>
          <p:nvSpPr>
            <p:cNvPr id="43041" name="Rectangle 18"/>
            <p:cNvSpPr>
              <a:spLocks noChangeArrowheads="1"/>
            </p:cNvSpPr>
            <p:nvPr/>
          </p:nvSpPr>
          <p:spPr bwMode="auto">
            <a:xfrm>
              <a:off x="624" y="1824"/>
              <a:ext cx="4512" cy="576"/>
            </a:xfrm>
            <a:prstGeom prst="rect">
              <a:avLst/>
            </a:prstGeom>
            <a:solidFill>
              <a:schemeClr val="bg1">
                <a:alpha val="9215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2" name="Rectangle 19"/>
            <p:cNvSpPr>
              <a:spLocks noChangeArrowheads="1"/>
            </p:cNvSpPr>
            <p:nvPr/>
          </p:nvSpPr>
          <p:spPr bwMode="auto">
            <a:xfrm>
              <a:off x="960" y="1920"/>
              <a:ext cx="3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523B1C"/>
                </a:buClr>
                <a:buSzPct val="135000"/>
                <a:buFont typeface="Wingdings" pitchFamily="2" charset="2"/>
                <a:buNone/>
              </a:pPr>
              <a:r>
                <a:rPr lang="en-US" sz="3200">
                  <a:latin typeface="Eras Bold ITC" pitchFamily="34" charset="0"/>
                </a:rPr>
                <a:t>Friend and Object Finders</a:t>
              </a:r>
              <a:endParaRPr lang="en-US" sz="3200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990600" y="2971800"/>
            <a:ext cx="7162800" cy="914400"/>
            <a:chOff x="624" y="2400"/>
            <a:chExt cx="4512" cy="576"/>
          </a:xfrm>
        </p:grpSpPr>
        <p:sp>
          <p:nvSpPr>
            <p:cNvPr id="43039" name="Rectangle 21"/>
            <p:cNvSpPr>
              <a:spLocks noChangeArrowheads="1"/>
            </p:cNvSpPr>
            <p:nvPr/>
          </p:nvSpPr>
          <p:spPr bwMode="auto">
            <a:xfrm>
              <a:off x="624" y="2400"/>
              <a:ext cx="4512" cy="576"/>
            </a:xfrm>
            <a:prstGeom prst="rect">
              <a:avLst/>
            </a:prstGeom>
            <a:solidFill>
              <a:schemeClr val="bg1">
                <a:alpha val="9215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Rectangle 22"/>
            <p:cNvSpPr>
              <a:spLocks noChangeArrowheads="1"/>
            </p:cNvSpPr>
            <p:nvPr/>
          </p:nvSpPr>
          <p:spPr bwMode="auto">
            <a:xfrm>
              <a:off x="960" y="2496"/>
              <a:ext cx="3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523B1C"/>
                </a:buClr>
                <a:buSzPct val="135000"/>
                <a:buFont typeface="Wingdings" pitchFamily="2" charset="2"/>
                <a:buNone/>
              </a:pPr>
              <a:r>
                <a:rPr lang="en-US" sz="3200">
                  <a:latin typeface="Eras Bold ITC" pitchFamily="34" charset="0"/>
                </a:rPr>
                <a:t>Time Use Analysis Tools</a:t>
              </a:r>
              <a:endParaRPr lang="en-US" sz="320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14400" y="2971800"/>
            <a:ext cx="7315200" cy="914400"/>
            <a:chOff x="576" y="3552"/>
            <a:chExt cx="4608" cy="576"/>
          </a:xfrm>
        </p:grpSpPr>
        <p:sp>
          <p:nvSpPr>
            <p:cNvPr id="43037" name="Rectangle 24"/>
            <p:cNvSpPr>
              <a:spLocks noChangeArrowheads="1"/>
            </p:cNvSpPr>
            <p:nvPr/>
          </p:nvSpPr>
          <p:spPr bwMode="auto">
            <a:xfrm>
              <a:off x="624" y="3552"/>
              <a:ext cx="4512" cy="576"/>
            </a:xfrm>
            <a:prstGeom prst="rect">
              <a:avLst/>
            </a:prstGeom>
            <a:solidFill>
              <a:schemeClr val="bg1">
                <a:alpha val="9215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Rectangle 25"/>
            <p:cNvSpPr>
              <a:spLocks noChangeArrowheads="1"/>
            </p:cNvSpPr>
            <p:nvPr/>
          </p:nvSpPr>
          <p:spPr bwMode="auto">
            <a:xfrm>
              <a:off x="576" y="3648"/>
              <a:ext cx="4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523B1C"/>
                </a:buClr>
                <a:buSzPct val="135000"/>
                <a:buFont typeface="Wingdings" pitchFamily="2" charset="2"/>
                <a:buNone/>
              </a:pPr>
              <a:r>
                <a:rPr lang="en-US" sz="3200">
                  <a:latin typeface="Eras Bold ITC" pitchFamily="34" charset="0"/>
                </a:rPr>
                <a:t>Context-Aware Social Networking</a:t>
              </a:r>
              <a:endParaRPr lang="en-US" sz="3200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990600" y="2971800"/>
            <a:ext cx="7162800" cy="914400"/>
            <a:chOff x="624" y="2976"/>
            <a:chExt cx="4512" cy="576"/>
          </a:xfrm>
        </p:grpSpPr>
        <p:sp>
          <p:nvSpPr>
            <p:cNvPr id="43035" name="Rectangle 27"/>
            <p:cNvSpPr>
              <a:spLocks noChangeArrowheads="1"/>
            </p:cNvSpPr>
            <p:nvPr/>
          </p:nvSpPr>
          <p:spPr bwMode="auto">
            <a:xfrm>
              <a:off x="624" y="2976"/>
              <a:ext cx="4512" cy="576"/>
            </a:xfrm>
            <a:prstGeom prst="rect">
              <a:avLst/>
            </a:prstGeom>
            <a:solidFill>
              <a:schemeClr val="bg1">
                <a:alpha val="9215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Rectangle 28"/>
            <p:cNvSpPr>
              <a:spLocks noChangeArrowheads="1"/>
            </p:cNvSpPr>
            <p:nvPr/>
          </p:nvSpPr>
          <p:spPr bwMode="auto">
            <a:xfrm>
              <a:off x="960" y="3072"/>
              <a:ext cx="3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523B1C"/>
                </a:buClr>
                <a:buSzPct val="135000"/>
                <a:buFont typeface="Wingdings" pitchFamily="2" charset="2"/>
                <a:buNone/>
              </a:pPr>
              <a:r>
                <a:rPr lang="en-US" sz="3200">
                  <a:latin typeface="Eras Bold ITC" pitchFamily="34" charset="0"/>
                </a:rPr>
                <a:t>RFID-based Reminders</a:t>
              </a:r>
              <a:endParaRPr lang="en-US" sz="3200"/>
            </a:p>
          </p:txBody>
        </p:sp>
      </p:grpSp>
      <p:pic>
        <p:nvPicPr>
          <p:cNvPr id="98333" name="Picture 29" descr="ifind-phon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65300" y="3962400"/>
            <a:ext cx="13477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228600" y="914400"/>
            <a:ext cx="8686800" cy="5029200"/>
          </a:xfrm>
          <a:prstGeom prst="rect">
            <a:avLst/>
          </a:prstGeom>
          <a:solidFill>
            <a:schemeClr val="bg1">
              <a:alpha val="9215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auto">
          <a:xfrm>
            <a:off x="381000" y="10668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r>
              <a:rPr lang="en-US" sz="3200">
                <a:latin typeface="Eras Bold ITC" pitchFamily="34" charset="0"/>
              </a:rPr>
              <a:t>Supported by Cascadia System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endParaRPr lang="en-US" sz="2000" i="1"/>
          </a:p>
          <a:p>
            <a:pPr marL="342900" indent="-342900" algn="l" eaLnBrk="0" hangingPunct="0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Ø"/>
            </a:pPr>
            <a:r>
              <a:rPr lang="en-US" sz="2600" b="1" i="1"/>
              <a:t>Welbourne, E. et al., MobiSys 2008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Ø"/>
            </a:pPr>
            <a:endParaRPr lang="en-US" sz="2600" i="1"/>
          </a:p>
          <a:p>
            <a:pPr marL="342900" indent="-342900" algn="l" eaLnBrk="0" hangingPunct="0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Ø"/>
            </a:pPr>
            <a:endParaRPr lang="en-US" sz="2600" i="1"/>
          </a:p>
          <a:p>
            <a:pPr marL="342900" indent="-342900" algn="l" eaLnBrk="0" hangingPunct="0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Ø"/>
            </a:pPr>
            <a:endParaRPr lang="en-US" sz="2600" i="1"/>
          </a:p>
          <a:p>
            <a:pPr marL="342900" indent="-342900" algn="l" eaLnBrk="0" hangingPunct="0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Ø"/>
            </a:pPr>
            <a:endParaRPr lang="en-US" sz="2400"/>
          </a:p>
        </p:txBody>
      </p:sp>
      <p:pic>
        <p:nvPicPr>
          <p:cNvPr id="98336" name="Picture 32" descr="cascadia_arch-mobisys-1-declarativ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29000" y="2828925"/>
            <a:ext cx="10001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7" name="Picture 33" descr="cascadia_arch-mobisys-1-event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95800" y="2819400"/>
            <a:ext cx="990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8" name="Picture 34" descr="cascadia_arch-mobisys-1-storag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29200" y="3368675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9" name="Picture 35" descr="cascadia_arch-mobisys-1-rfid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667000" y="3733800"/>
            <a:ext cx="29146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4419600" y="2743200"/>
            <a:ext cx="1143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8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8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4" grpId="0" animBg="1"/>
      <p:bldP spid="983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2400" y="9144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Privacy Tools: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Data review tool</a:t>
            </a:r>
          </a:p>
          <a:p>
            <a:pPr marL="742950" lvl="1" indent="-28575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Access control tool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Privacy Tools</a:t>
            </a:r>
          </a:p>
        </p:txBody>
      </p:sp>
      <p:pic>
        <p:nvPicPr>
          <p:cNvPr id="41988" name="Picture 12" descr="browser-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8" y="2590800"/>
            <a:ext cx="37480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C:\Documents and Settings\evan\Desktop\MobiSys\MobiSys\images\tools-privac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9850" y="2590800"/>
            <a:ext cx="52641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066800" y="-10795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latin typeface="Eras Bold ITC" pitchFamily="34" charset="0"/>
              </a:rPr>
              <a:t>Issue: Basic Insecurity of RFID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5626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Case Study: WA State Enhanced Driver’s License</a:t>
            </a:r>
          </a:p>
          <a:p>
            <a:pPr lvl="1" eaLnBrk="1" hangingPunct="1">
              <a:buSzPct val="130000"/>
              <a:buFont typeface="Wingdings" pitchFamily="2" charset="2"/>
              <a:buChar char="§"/>
            </a:pPr>
            <a:endParaRPr lang="en-US" sz="2400" smtClean="0"/>
          </a:p>
          <a:p>
            <a:pPr lvl="1" eaLnBrk="1" hangingPunct="1">
              <a:buSzPct val="130000"/>
              <a:buFont typeface="Wingdings" pitchFamily="2" charset="2"/>
              <a:buChar char="§"/>
            </a:pPr>
            <a:endParaRPr lang="en-US" sz="2400" smtClean="0"/>
          </a:p>
          <a:p>
            <a:pPr lvl="1" eaLnBrk="1" hangingPunct="1">
              <a:buSzPct val="130000"/>
              <a:buFont typeface="Wingdings" pitchFamily="2" charset="2"/>
              <a:buChar char="§"/>
            </a:pPr>
            <a:endParaRPr lang="en-US" sz="2400" smtClean="0"/>
          </a:p>
          <a:p>
            <a:pPr lvl="1" eaLnBrk="1" hangingPunct="1">
              <a:buSzPct val="130000"/>
              <a:buFont typeface="Wingdings" pitchFamily="2" charset="2"/>
              <a:buChar char="§"/>
            </a:pPr>
            <a:endParaRPr lang="en-US" sz="1800" smtClean="0"/>
          </a:p>
          <a:p>
            <a:pPr lvl="1" eaLnBrk="1" hangingPunct="1">
              <a:buSzPct val="130000"/>
              <a:buFont typeface="Wingdings" pitchFamily="2" charset="2"/>
              <a:buChar char="§"/>
            </a:pPr>
            <a:endParaRPr lang="en-US" sz="1800" smtClean="0"/>
          </a:p>
          <a:p>
            <a:pPr lvl="1" eaLnBrk="1" hangingPunct="1">
              <a:buSzPct val="130000"/>
              <a:buFont typeface="Wingdings" pitchFamily="2" charset="2"/>
              <a:buNone/>
            </a:pP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 eaLnBrk="1" hangingPunct="1">
              <a:buSzPct val="130000"/>
            </a:pPr>
            <a:r>
              <a:rPr lang="en-US" sz="2800" smtClean="0"/>
              <a:t>DHS claims RFID “removes risk of cloning”</a:t>
            </a:r>
          </a:p>
          <a:p>
            <a:pPr lvl="1" eaLnBrk="1" hangingPunct="1">
              <a:buSzPct val="130000"/>
              <a:buFont typeface="Wingdings" pitchFamily="2" charset="2"/>
              <a:buChar char="§"/>
            </a:pPr>
            <a:r>
              <a:rPr lang="en-US" sz="2400" smtClean="0"/>
              <a:t>Can be cloned easily in less than a second w/cheap device</a:t>
            </a:r>
            <a:br>
              <a:rPr lang="en-US" sz="2400" smtClean="0"/>
            </a:br>
            <a:endParaRPr lang="en-US" sz="1000" smtClean="0"/>
          </a:p>
          <a:p>
            <a:pPr eaLnBrk="1" hangingPunct="1">
              <a:buSzPct val="130000"/>
            </a:pPr>
            <a:r>
              <a:rPr lang="en-US" sz="2800" smtClean="0"/>
              <a:t>Can be read more than 75 ft away</a:t>
            </a:r>
            <a:br>
              <a:rPr lang="en-US" sz="2800" smtClean="0"/>
            </a:br>
            <a:endParaRPr lang="en-US" sz="1000" smtClean="0"/>
          </a:p>
          <a:p>
            <a:pPr eaLnBrk="1" hangingPunct="1">
              <a:buSzPct val="130000"/>
            </a:pPr>
            <a:r>
              <a:rPr lang="en-US" sz="2800" smtClean="0"/>
              <a:t>Sleeve doesn’t always work, worse when crumpled</a:t>
            </a:r>
          </a:p>
        </p:txBody>
      </p:sp>
      <p:pic>
        <p:nvPicPr>
          <p:cNvPr id="44036" name="Picture 4" descr="edl-obscu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3276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057400"/>
            <a:ext cx="4648200" cy="191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191000" y="16764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None/>
            </a:pPr>
            <a:r>
              <a:rPr lang="en-US" b="1"/>
              <a:t># EDL Reads, Week of Apr 27th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743200" y="65532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 algn="l">
              <a:spcBef>
                <a:spcPct val="20000"/>
              </a:spcBef>
              <a:buClr>
                <a:srgbClr val="523B1C"/>
              </a:buClr>
              <a:buSzPct val="135000"/>
              <a:tabLst>
                <a:tab pos="114300" algn="l"/>
              </a:tabLst>
            </a:pPr>
            <a:r>
              <a:rPr lang="en-US" sz="1200"/>
              <a:t>Case study credit: Karl Koscher, Ari Juels, Tadayoshi Kohno, Vjekoslav Brajkovic</a:t>
            </a: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8686800" y="1905000"/>
            <a:ext cx="228600" cy="3810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800" b="1"/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2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800" b="1"/>
              <a:t>Data rates and system load</a:t>
            </a:r>
            <a:r>
              <a:rPr lang="en-US" sz="2600" b="1"/>
              <a:t/>
            </a:r>
            <a:br>
              <a:rPr lang="en-US" sz="2600" b="1"/>
            </a:br>
            <a:r>
              <a:rPr lang="en-US" sz="2600" i="1"/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200" i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800" b="1"/>
              <a:t>Tag Performanc</a:t>
            </a:r>
            <a:r>
              <a:rPr lang="en-US" sz="2600" b="1"/>
              <a:t>e</a:t>
            </a:r>
            <a:br>
              <a:rPr lang="en-US" sz="2600" b="1"/>
            </a:br>
            <a:r>
              <a:rPr lang="en-US" sz="2600" i="1"/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200" i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Probabilistic Inference</a:t>
            </a:r>
            <a:br>
              <a:rPr lang="en-US" sz="2600" b="1"/>
            </a:br>
            <a:r>
              <a:rPr lang="en-US" sz="2600" i="1"/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endParaRPr lang="en-US" sz="12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End-user tag management</a:t>
            </a:r>
            <a:br>
              <a:rPr lang="en-US" sz="2600" b="1"/>
            </a:br>
            <a:r>
              <a:rPr lang="en-US" sz="2600" i="1"/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endParaRPr lang="en-US" sz="1200" i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</a:pPr>
            <a:r>
              <a:rPr lang="en-US" sz="2600" b="1"/>
              <a:t>Applications</a:t>
            </a:r>
            <a:br>
              <a:rPr lang="en-US" sz="2600" b="1"/>
            </a:br>
            <a:r>
              <a:rPr lang="en-US" sz="2600" i="1"/>
              <a:t>Do users accept applications based on passive RFID?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Deployment overview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Font typeface="Wingdings" pitchFamily="2" charset="2"/>
              <a:buChar char="§"/>
              <a:defRPr/>
            </a:pPr>
            <a:endParaRPr lang="en-US" sz="1200" b="1" dirty="0"/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Data rates and system load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What does the data from a pervasive system look like?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Tag Performanc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How well do passive tags perform in practice?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Probabilistic Inference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Can performance be improved in software?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End-user tag management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Will users adopt passive tags?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br>
              <a:rPr lang="en-US" sz="2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600" i="1" dirty="0">
                <a:solidFill>
                  <a:schemeClr val="bg1">
                    <a:lumMod val="75000"/>
                  </a:schemeClr>
                </a:solidFill>
              </a:rPr>
              <a:t>Do users accept applications based on passive RFID?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9906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CSE Building (8,000 m</a:t>
            </a:r>
            <a:r>
              <a:rPr lang="en-US" sz="2600" b="1" baseline="30000"/>
              <a:t>2</a:t>
            </a:r>
            <a:r>
              <a:rPr lang="en-US" sz="2600" b="1"/>
              <a:t>)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47 Readers, 160 Antennas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Installed in 3 configurations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</a:pPr>
            <a:endParaRPr lang="en-US" sz="1000" b="1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The RFID Ecosystem</a:t>
            </a:r>
          </a:p>
        </p:txBody>
      </p:sp>
      <p:sp>
        <p:nvSpPr>
          <p:cNvPr id="23" name="Flowchart: Merge 22"/>
          <p:cNvSpPr>
            <a:spLocks noChangeArrowheads="1"/>
          </p:cNvSpPr>
          <p:nvPr/>
        </p:nvSpPr>
        <p:spPr bwMode="auto">
          <a:xfrm>
            <a:off x="762000" y="2743200"/>
            <a:ext cx="533400" cy="381000"/>
          </a:xfrm>
          <a:prstGeom prst="flowChartMerge">
            <a:avLst/>
          </a:prstGeom>
          <a:solidFill>
            <a:srgbClr val="FFC0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lowchart: Merge 23"/>
          <p:cNvSpPr>
            <a:spLocks noChangeArrowheads="1"/>
          </p:cNvSpPr>
          <p:nvPr/>
        </p:nvSpPr>
        <p:spPr bwMode="auto">
          <a:xfrm>
            <a:off x="2819400" y="2743200"/>
            <a:ext cx="533400" cy="381000"/>
          </a:xfrm>
          <a:prstGeom prst="flowChartMerge">
            <a:avLst/>
          </a:prstGeom>
          <a:solidFill>
            <a:srgbClr val="FFC0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3124200"/>
            <a:ext cx="9144000" cy="3733800"/>
            <a:chOff x="0" y="3124200"/>
            <a:chExt cx="9144000" cy="3733800"/>
          </a:xfrm>
        </p:grpSpPr>
        <p:pic>
          <p:nvPicPr>
            <p:cNvPr id="8211" name="Picture 16" descr="C:\Documents and Settings\evan\Desktop\MobiSys\MobiSys\images\deployment-no-box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68316"/>
              <a:ext cx="9144000" cy="368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Rectangle 28"/>
            <p:cNvSpPr>
              <a:spLocks noChangeArrowheads="1"/>
            </p:cNvSpPr>
            <p:nvPr/>
          </p:nvSpPr>
          <p:spPr bwMode="auto">
            <a:xfrm>
              <a:off x="2057400" y="3124200"/>
              <a:ext cx="7086600" cy="3733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0" y="3124200"/>
            <a:ext cx="9144000" cy="3733800"/>
            <a:chOff x="0" y="3124200"/>
            <a:chExt cx="9144000" cy="3733800"/>
          </a:xfrm>
        </p:grpSpPr>
        <p:pic>
          <p:nvPicPr>
            <p:cNvPr id="8209" name="Picture 15" descr="C:\Documents and Settings\evan\Desktop\MobiSys\MobiSys\images\deployment-no-box-lbl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168316"/>
              <a:ext cx="9144000" cy="368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0" name="Rectangle 29"/>
            <p:cNvSpPr>
              <a:spLocks noChangeArrowheads="1"/>
            </p:cNvSpPr>
            <p:nvPr/>
          </p:nvSpPr>
          <p:spPr bwMode="auto">
            <a:xfrm>
              <a:off x="4114800" y="3124200"/>
              <a:ext cx="5029200" cy="3733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16" descr="C:\Documents and Settings\evan\Desktop\MobiSys\MobiSys\images\deployment-no-b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8650"/>
            <a:ext cx="914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 descr="C:\Documents and Settings\evan\Desktop\MobiSys\MobiSys\images\deployment-ants-greysca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838200"/>
            <a:ext cx="3711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181600" y="838200"/>
            <a:ext cx="3886200" cy="32766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" name="Picture 15" descr="C:\Documents and Settings\evan\Desktop\MobiSys\MobiSys\images\deployment-no-box-lb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68650"/>
            <a:ext cx="914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5727700" y="1155700"/>
            <a:ext cx="3025775" cy="2576513"/>
          </a:xfrm>
          <a:custGeom>
            <a:avLst/>
            <a:gdLst>
              <a:gd name="T0" fmla="*/ 0 w 3024996"/>
              <a:gd name="T1" fmla="*/ 1449237 h 2576422"/>
              <a:gd name="T2" fmla="*/ 5751 w 3024996"/>
              <a:gd name="T3" fmla="*/ 2576422 h 2576422"/>
              <a:gd name="T4" fmla="*/ 3013494 w 3024996"/>
              <a:gd name="T5" fmla="*/ 2570670 h 2576422"/>
              <a:gd name="T6" fmla="*/ 3024996 w 3024996"/>
              <a:gd name="T7" fmla="*/ 2570670 h 2576422"/>
              <a:gd name="T8" fmla="*/ 3024996 w 3024996"/>
              <a:gd name="T9" fmla="*/ 1909313 h 2576422"/>
              <a:gd name="T10" fmla="*/ 3024996 w 3024996"/>
              <a:gd name="T11" fmla="*/ 1247954 h 2576422"/>
              <a:gd name="T12" fmla="*/ 3013494 w 3024996"/>
              <a:gd name="T13" fmla="*/ 862641 h 2576422"/>
              <a:gd name="T14" fmla="*/ 2961734 w 3024996"/>
              <a:gd name="T15" fmla="*/ 477328 h 2576422"/>
              <a:gd name="T16" fmla="*/ 2898474 w 3024996"/>
              <a:gd name="T17" fmla="*/ 120769 h 2576422"/>
              <a:gd name="T18" fmla="*/ 2863968 w 3024996"/>
              <a:gd name="T19" fmla="*/ 0 h 2576422"/>
              <a:gd name="T20" fmla="*/ 2783456 w 3024996"/>
              <a:gd name="T21" fmla="*/ 17252 h 2576422"/>
              <a:gd name="T22" fmla="*/ 2869720 w 3024996"/>
              <a:gd name="T23" fmla="*/ 408317 h 2576422"/>
              <a:gd name="T24" fmla="*/ 2898474 w 3024996"/>
              <a:gd name="T25" fmla="*/ 638354 h 2576422"/>
              <a:gd name="T26" fmla="*/ 2909976 w 3024996"/>
              <a:gd name="T27" fmla="*/ 695864 h 2576422"/>
              <a:gd name="T28" fmla="*/ 2927230 w 3024996"/>
              <a:gd name="T29" fmla="*/ 902898 h 2576422"/>
              <a:gd name="T30" fmla="*/ 2938732 w 3024996"/>
              <a:gd name="T31" fmla="*/ 1121434 h 2576422"/>
              <a:gd name="T32" fmla="*/ 2932980 w 3024996"/>
              <a:gd name="T33" fmla="*/ 1403230 h 2576422"/>
              <a:gd name="T34" fmla="*/ 2938732 w 3024996"/>
              <a:gd name="T35" fmla="*/ 1846052 h 2576422"/>
              <a:gd name="T36" fmla="*/ 2932980 w 3024996"/>
              <a:gd name="T37" fmla="*/ 2472904 h 2576422"/>
              <a:gd name="T38" fmla="*/ 2449902 w 3024996"/>
              <a:gd name="T39" fmla="*/ 2472904 h 2576422"/>
              <a:gd name="T40" fmla="*/ 2191108 w 3024996"/>
              <a:gd name="T41" fmla="*/ 2478656 h 2576422"/>
              <a:gd name="T42" fmla="*/ 103517 w 3024996"/>
              <a:gd name="T43" fmla="*/ 2478656 h 2576422"/>
              <a:gd name="T44" fmla="*/ 103517 w 3024996"/>
              <a:gd name="T45" fmla="*/ 1903562 h 2576422"/>
              <a:gd name="T46" fmla="*/ 103517 w 3024996"/>
              <a:gd name="T47" fmla="*/ 1915064 h 2576422"/>
              <a:gd name="T48" fmla="*/ 2300376 w 3024996"/>
              <a:gd name="T49" fmla="*/ 1915064 h 2576422"/>
              <a:gd name="T50" fmla="*/ 2300376 w 3024996"/>
              <a:gd name="T51" fmla="*/ 1817298 h 2576422"/>
              <a:gd name="T52" fmla="*/ 103517 w 3024996"/>
              <a:gd name="T53" fmla="*/ 1811547 h 2576422"/>
              <a:gd name="T54" fmla="*/ 97766 w 3024996"/>
              <a:gd name="T55" fmla="*/ 1449237 h 2576422"/>
              <a:gd name="T56" fmla="*/ 0 w 3024996"/>
              <a:gd name="T57" fmla="*/ 1449237 h 257642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24996"/>
              <a:gd name="T88" fmla="*/ 0 h 2576422"/>
              <a:gd name="T89" fmla="*/ 3024996 w 3024996"/>
              <a:gd name="T90" fmla="*/ 2576422 h 257642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24996" h="2576422">
                <a:moveTo>
                  <a:pt x="0" y="1449237"/>
                </a:moveTo>
                <a:lnTo>
                  <a:pt x="5751" y="2576422"/>
                </a:lnTo>
                <a:lnTo>
                  <a:pt x="3013494" y="2570671"/>
                </a:lnTo>
                <a:lnTo>
                  <a:pt x="3024996" y="2570671"/>
                </a:lnTo>
                <a:lnTo>
                  <a:pt x="3024996" y="1909313"/>
                </a:lnTo>
                <a:lnTo>
                  <a:pt x="3024996" y="1247954"/>
                </a:lnTo>
                <a:lnTo>
                  <a:pt x="3013494" y="862641"/>
                </a:lnTo>
                <a:lnTo>
                  <a:pt x="2961735" y="477328"/>
                </a:lnTo>
                <a:lnTo>
                  <a:pt x="2898475" y="120769"/>
                </a:lnTo>
                <a:lnTo>
                  <a:pt x="2863969" y="0"/>
                </a:lnTo>
                <a:lnTo>
                  <a:pt x="2783456" y="17252"/>
                </a:lnTo>
                <a:lnTo>
                  <a:pt x="2869720" y="408317"/>
                </a:lnTo>
                <a:lnTo>
                  <a:pt x="2898475" y="638354"/>
                </a:lnTo>
                <a:lnTo>
                  <a:pt x="2909977" y="695864"/>
                </a:lnTo>
                <a:lnTo>
                  <a:pt x="2927230" y="902898"/>
                </a:lnTo>
                <a:lnTo>
                  <a:pt x="2938732" y="1121434"/>
                </a:lnTo>
                <a:lnTo>
                  <a:pt x="2932981" y="1403230"/>
                </a:lnTo>
                <a:lnTo>
                  <a:pt x="2938732" y="1846052"/>
                </a:lnTo>
                <a:lnTo>
                  <a:pt x="2932981" y="2472905"/>
                </a:lnTo>
                <a:lnTo>
                  <a:pt x="2449902" y="2472905"/>
                </a:lnTo>
                <a:lnTo>
                  <a:pt x="2191109" y="2478656"/>
                </a:lnTo>
                <a:lnTo>
                  <a:pt x="103517" y="2478656"/>
                </a:lnTo>
                <a:lnTo>
                  <a:pt x="103517" y="1903562"/>
                </a:lnTo>
                <a:lnTo>
                  <a:pt x="103517" y="1915064"/>
                </a:lnTo>
                <a:lnTo>
                  <a:pt x="2300377" y="1915064"/>
                </a:lnTo>
                <a:lnTo>
                  <a:pt x="2300377" y="1817298"/>
                </a:lnTo>
                <a:lnTo>
                  <a:pt x="103517" y="1811547"/>
                </a:lnTo>
                <a:lnTo>
                  <a:pt x="97766" y="1449237"/>
                </a:lnTo>
                <a:lnTo>
                  <a:pt x="0" y="1449237"/>
                </a:lnTo>
                <a:close/>
              </a:path>
            </a:pathLst>
          </a:custGeom>
          <a:solidFill>
            <a:srgbClr val="FFC000">
              <a:alpha val="36862"/>
            </a:srgbClr>
          </a:solidFill>
          <a:ln w="222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82" name="Picture 14" descr="C:\Documents and Settings\evan\Desktop\MobiSys\MobiSys\images\deployment-al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68650"/>
            <a:ext cx="914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620000" y="1219200"/>
            <a:ext cx="381000" cy="685800"/>
          </a:xfrm>
          <a:prstGeom prst="rect">
            <a:avLst/>
          </a:prstGeom>
          <a:solidFill>
            <a:srgbClr val="FFC000">
              <a:alpha val="25098"/>
            </a:srgbClr>
          </a:solidFill>
          <a:ln w="222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lowchart: Merge 24"/>
          <p:cNvSpPr>
            <a:spLocks noChangeArrowheads="1"/>
          </p:cNvSpPr>
          <p:nvPr/>
        </p:nvSpPr>
        <p:spPr bwMode="auto">
          <a:xfrm>
            <a:off x="6400800" y="2743200"/>
            <a:ext cx="533400" cy="381000"/>
          </a:xfrm>
          <a:prstGeom prst="flowChartMerge">
            <a:avLst/>
          </a:prstGeom>
          <a:solidFill>
            <a:srgbClr val="FFC0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05400" y="2020888"/>
            <a:ext cx="3048000" cy="64611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Eras Bold ITC" pitchFamily="34" charset="0"/>
              </a:rPr>
              <a:t>First Floor Entrance</a:t>
            </a:r>
          </a:p>
          <a:p>
            <a:r>
              <a:rPr lang="en-US">
                <a:latin typeface="Eras Bold ITC" pitchFamily="34" charset="0"/>
              </a:rPr>
              <a:t>(not shown on map)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7" grpId="0" animBg="1"/>
      <p:bldP spid="20" grpId="0" animBg="1"/>
      <p:bldP spid="20" grpId="1" animBg="1"/>
      <p:bldP spid="21" grpId="0" animBg="1"/>
      <p:bldP spid="21" grpId="1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" y="9144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Three tag designs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endParaRPr lang="en-US" sz="26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324 tags on 19 types of objects: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endParaRPr lang="en-US" sz="1000" b="1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RFID Tags</a:t>
            </a:r>
          </a:p>
        </p:txBody>
      </p:sp>
      <p:pic>
        <p:nvPicPr>
          <p:cNvPr id="9220" name="Picture 7" descr="ta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33538"/>
            <a:ext cx="5562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609600" y="4495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Personal Badges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Bags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Clothing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Keys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Wallets, Purses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4800600" y="44958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Books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Paper, binders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iPods, Laptops, Phones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Food / Water Containers</a:t>
            </a:r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35000"/>
              <a:buFont typeface="Wingdings" pitchFamily="2" charset="2"/>
              <a:buChar char="§"/>
            </a:pPr>
            <a:r>
              <a:rPr lang="en-US" sz="2400" b="1"/>
              <a:t>And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" y="9144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600" b="1"/>
              <a:t>Tag Read Events (TREs) and STAYs</a:t>
            </a:r>
          </a:p>
          <a:p>
            <a:pPr marL="800100" lvl="1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TRE:    (tag, antenna, time)</a:t>
            </a:r>
          </a:p>
          <a:p>
            <a:pPr marL="800100" lvl="1" indent="-342900" algn="l">
              <a:spcBef>
                <a:spcPct val="20000"/>
              </a:spcBef>
              <a:buClr>
                <a:srgbClr val="523B1C"/>
              </a:buClr>
              <a:buSzPct val="115000"/>
              <a:buFont typeface="Wingdings" pitchFamily="2" charset="2"/>
              <a:buChar char="§"/>
            </a:pPr>
            <a:r>
              <a:rPr lang="en-US" sz="2400" b="1"/>
              <a:t>STAY:  (tag, antenna, start time, stop time)</a:t>
            </a:r>
          </a:p>
          <a:p>
            <a:pPr marL="800100" lvl="1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800" b="1"/>
              <a:t/>
            </a:r>
            <a:br>
              <a:rPr lang="en-US" sz="800" b="1"/>
            </a:br>
            <a:r>
              <a:rPr lang="en-US" sz="800" b="1"/>
              <a:t/>
            </a:r>
            <a:br>
              <a:rPr lang="en-US" sz="800" b="1"/>
            </a:br>
            <a:endParaRPr lang="en-US" sz="800" b="1"/>
          </a:p>
          <a:p>
            <a:pPr marL="342900" indent="-342900" algn="l">
              <a:spcBef>
                <a:spcPct val="20000"/>
              </a:spcBef>
              <a:buClr>
                <a:srgbClr val="523B1C"/>
              </a:buClr>
              <a:buSzPct val="115000"/>
            </a:pPr>
            <a:r>
              <a:rPr lang="en-US" sz="2600" b="1"/>
              <a:t>Example: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-46038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latin typeface="Eras Bold ITC" pitchFamily="34" charset="0"/>
              </a:rPr>
              <a:t>RFID Data Streams</a:t>
            </a:r>
          </a:p>
        </p:txBody>
      </p:sp>
      <p:pic>
        <p:nvPicPr>
          <p:cNvPr id="10244" name="Picture 10" descr="C:\Documents and Settings\evan\Desktop\MobiSys\MobiSys\images\tag-trace-lrg-compa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00388"/>
            <a:ext cx="853440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32606</TotalTime>
  <Words>1179</Words>
  <Application>Microsoft Office PowerPoint</Application>
  <PresentationFormat>On-screen Show (4:3)</PresentationFormat>
  <Paragraphs>513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Wingdings</vt:lpstr>
      <vt:lpstr>Eras Bold ITC</vt:lpstr>
      <vt:lpstr>Eras Demi ITC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Welbourne</dc:creator>
  <cp:lastModifiedBy>evan</cp:lastModifiedBy>
  <cp:revision>1608</cp:revision>
  <dcterms:created xsi:type="dcterms:W3CDTF">2006-10-08T02:31:08Z</dcterms:created>
  <dcterms:modified xsi:type="dcterms:W3CDTF">2009-07-15T03:21:49Z</dcterms:modified>
</cp:coreProperties>
</file>